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1"/>
  </p:sldMasterIdLst>
  <p:notesMasterIdLst>
    <p:notesMasterId r:id="rId23"/>
  </p:notesMasterIdLst>
  <p:sldIdLst>
    <p:sldId id="396" r:id="rId2"/>
    <p:sldId id="532" r:id="rId3"/>
    <p:sldId id="364" r:id="rId4"/>
    <p:sldId id="497" r:id="rId5"/>
    <p:sldId id="561" r:id="rId6"/>
    <p:sldId id="541" r:id="rId7"/>
    <p:sldId id="530" r:id="rId8"/>
    <p:sldId id="544" r:id="rId9"/>
    <p:sldId id="542" r:id="rId10"/>
    <p:sldId id="543" r:id="rId11"/>
    <p:sldId id="535" r:id="rId12"/>
    <p:sldId id="563" r:id="rId13"/>
    <p:sldId id="537" r:id="rId14"/>
    <p:sldId id="536" r:id="rId15"/>
    <p:sldId id="562" r:id="rId16"/>
    <p:sldId id="564" r:id="rId17"/>
    <p:sldId id="500" r:id="rId18"/>
    <p:sldId id="319" r:id="rId19"/>
    <p:sldId id="552" r:id="rId20"/>
    <p:sldId id="551" r:id="rId21"/>
    <p:sldId id="560" r:id="rId22"/>
  </p:sldIdLst>
  <p:sldSz cx="13439775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669" userDrawn="1">
          <p15:clr>
            <a:srgbClr val="A4A3A4"/>
          </p15:clr>
        </p15:guide>
        <p15:guide id="3" pos="1353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>
    <p:extLst>
      <p:ext uri="{19B8F6BF-5375-455C-9EA6-DF929625EA0E}">
        <p15:presenceInfo xmlns:p15="http://schemas.microsoft.com/office/powerpoint/2012/main" userId="S-1-5-21-2542494797-2759003736-1566031932-20664" providerId="AD"/>
      </p:ext>
    </p:extLst>
  </p:cmAuthor>
  <p:cmAuthor id="2" name="extrena" initials="e" lastIdx="7" clrIdx="1">
    <p:extLst>
      <p:ext uri="{19B8F6BF-5375-455C-9EA6-DF929625EA0E}">
        <p15:presenceInfo xmlns:p15="http://schemas.microsoft.com/office/powerpoint/2012/main" userId="extr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AE4524"/>
    <a:srgbClr val="C18A61"/>
    <a:srgbClr val="EDD8C2"/>
    <a:srgbClr val="FFF8EF"/>
    <a:srgbClr val="764F00"/>
    <a:srgbClr val="EF921C"/>
    <a:srgbClr val="ED5338"/>
    <a:srgbClr val="C59368"/>
    <a:srgbClr val="F37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1" autoAdjust="0"/>
    <p:restoredTop sz="96374" autoAdjust="0"/>
  </p:normalViewPr>
  <p:slideViewPr>
    <p:cSldViewPr snapToGrid="0">
      <p:cViewPr varScale="1">
        <p:scale>
          <a:sx n="118" d="100"/>
          <a:sy n="118" d="100"/>
        </p:scale>
        <p:origin x="48" y="103"/>
      </p:cViewPr>
      <p:guideLst>
        <p:guide orient="horz" pos="363"/>
        <p:guide pos="669"/>
        <p:guide pos="1353"/>
        <p:guide orient="horz" pos="9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78C7E-9038-449C-A1DF-FB175A9DB7EC}" type="doc">
      <dgm:prSet loTypeId="urn:microsoft.com/office/officeart/2005/8/layout/hierarchy4" loCatId="hierarchy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C8FE3E2F-027B-48A1-8594-319FD593A79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E04E39"/>
        </a:solidFill>
        <a:ln w="28575">
          <a:solidFill>
            <a:srgbClr val="E04E39"/>
          </a:solidFill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3600" b="1" dirty="0">
              <a:solidFill>
                <a:schemeClr val="bg1"/>
              </a:solidFill>
              <a:latin typeface="Circe Bold" panose="020B0602020203020203" pitchFamily="34" charset="-52"/>
            </a:rPr>
            <a:t>Структура Центра "Мой бизнес"</a:t>
          </a:r>
        </a:p>
      </dgm:t>
    </dgm:pt>
    <dgm:pt modelId="{813AD27B-137C-4C63-91AB-2DFA56D7FC3E}" type="parTrans" cxnId="{8C8A7FF5-D9C6-4BA8-8C21-895D61AB223E}">
      <dgm:prSet/>
      <dgm:spPr/>
      <dgm:t>
        <a:bodyPr/>
        <a:lstStyle/>
        <a:p>
          <a:pPr algn="ctr"/>
          <a:endParaRPr lang="ru-RU" sz="1200">
            <a:latin typeface="Circe Bold" panose="020B0602020203020203" pitchFamily="34" charset="-52"/>
          </a:endParaRPr>
        </a:p>
      </dgm:t>
    </dgm:pt>
    <dgm:pt modelId="{59752CAE-C757-4E12-8E58-5E335B7AC339}" type="sibTrans" cxnId="{8C8A7FF5-D9C6-4BA8-8C21-895D61AB223E}">
      <dgm:prSet/>
      <dgm:spPr/>
      <dgm:t>
        <a:bodyPr/>
        <a:lstStyle/>
        <a:p>
          <a:pPr algn="ctr"/>
          <a:endParaRPr lang="ru-RU" sz="1200">
            <a:latin typeface="Circe Bold" panose="020B0602020203020203" pitchFamily="34" charset="-52"/>
          </a:endParaRPr>
        </a:p>
      </dgm:t>
    </dgm:pt>
    <dgm:pt modelId="{67B28915-B07E-49DF-BA6C-85B48EFF1F65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noFill/>
        <a:ln w="28575">
          <a:solidFill>
            <a:srgbClr val="623B2A"/>
          </a:solidFill>
        </a:ln>
        <a:effectLst/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200" b="1" dirty="0">
              <a:solidFill>
                <a:sysClr val="windowText" lastClr="000000"/>
              </a:solidFill>
              <a:latin typeface="Circe Bold" panose="020B0602020203020203" pitchFamily="34" charset="-52"/>
            </a:rPr>
            <a:t>Региональная гарантийная организация (РГО)</a:t>
          </a:r>
        </a:p>
      </dgm:t>
    </dgm:pt>
    <dgm:pt modelId="{56B3B315-D93B-491E-90A9-B178FC19B6D0}" type="parTrans" cxnId="{35A06396-CDA0-49A9-8A60-76F75604E5D8}">
      <dgm:prSet/>
      <dgm:spPr/>
      <dgm:t>
        <a:bodyPr/>
        <a:lstStyle/>
        <a:p>
          <a:pPr algn="ctr"/>
          <a:endParaRPr lang="ru-RU" sz="1200">
            <a:latin typeface="Circe Bold" panose="020B0602020203020203" pitchFamily="34" charset="-52"/>
          </a:endParaRPr>
        </a:p>
      </dgm:t>
    </dgm:pt>
    <dgm:pt modelId="{9B83BBBA-7934-4D9C-A322-5679CF514E93}" type="sibTrans" cxnId="{35A06396-CDA0-49A9-8A60-76F75604E5D8}">
      <dgm:prSet/>
      <dgm:spPr/>
      <dgm:t>
        <a:bodyPr/>
        <a:lstStyle/>
        <a:p>
          <a:pPr algn="ctr"/>
          <a:endParaRPr lang="ru-RU" sz="1200">
            <a:latin typeface="Circe Bold" panose="020B0602020203020203" pitchFamily="34" charset="-52"/>
          </a:endParaRPr>
        </a:p>
      </dgm:t>
    </dgm:pt>
    <dgm:pt modelId="{5C84F4EE-F895-45B6-AAF2-68789A9AE688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solidFill>
            <a:srgbClr val="623B2A"/>
          </a:solidFill>
        </a:ln>
        <a:effectLst/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200" b="1">
              <a:solidFill>
                <a:sysClr val="windowText" lastClr="000000"/>
              </a:solidFill>
              <a:latin typeface="Circe Bold" panose="020B0602020203020203" pitchFamily="34" charset="-52"/>
            </a:rPr>
            <a:t>Центр поддержки предпринимательства (ЦПП)</a:t>
          </a:r>
        </a:p>
      </dgm:t>
    </dgm:pt>
    <dgm:pt modelId="{00DEA383-8FF0-4489-979D-79499689652B}" type="parTrans" cxnId="{0698C3E6-F336-424D-A1BA-8FD20DC0EE82}">
      <dgm:prSet/>
      <dgm:spPr/>
      <dgm:t>
        <a:bodyPr/>
        <a:lstStyle/>
        <a:p>
          <a:pPr algn="ctr"/>
          <a:endParaRPr lang="ru-RU" sz="1200">
            <a:latin typeface="Circe Bold" panose="020B0602020203020203" pitchFamily="34" charset="-52"/>
          </a:endParaRPr>
        </a:p>
      </dgm:t>
    </dgm:pt>
    <dgm:pt modelId="{E42C440D-2339-40AB-A6F5-49FE0B786465}" type="sibTrans" cxnId="{0698C3E6-F336-424D-A1BA-8FD20DC0EE82}">
      <dgm:prSet/>
      <dgm:spPr/>
      <dgm:t>
        <a:bodyPr/>
        <a:lstStyle/>
        <a:p>
          <a:pPr algn="ctr"/>
          <a:endParaRPr lang="ru-RU" sz="1200">
            <a:latin typeface="Circe Bold" panose="020B0602020203020203" pitchFamily="34" charset="-52"/>
          </a:endParaRPr>
        </a:p>
      </dgm:t>
    </dgm:pt>
    <dgm:pt modelId="{38BC4F1D-69C0-4117-AA3F-3B405096E9E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solidFill>
            <a:srgbClr val="623B2A"/>
          </a:solidFill>
        </a:ln>
        <a:effectLst/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100" b="1" dirty="0">
              <a:solidFill>
                <a:sysClr val="windowText" lastClr="000000"/>
              </a:solidFill>
              <a:latin typeface="Circe Bold" panose="020B0602020203020203" pitchFamily="34" charset="-52"/>
            </a:rPr>
            <a:t>Центр компетенций в сфере сельскохозяйственной кооперации                   (Центр компетенций)</a:t>
          </a:r>
        </a:p>
      </dgm:t>
    </dgm:pt>
    <dgm:pt modelId="{6B8E47C3-41D7-4003-8F02-595B696199BF}" type="parTrans" cxnId="{D3020767-EFC5-4A9D-AB97-874897792D1A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3E460AB1-EAD5-4A0D-98CD-A4FE8BDC8677}" type="sibTrans" cxnId="{D3020767-EFC5-4A9D-AB97-874897792D1A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885EFBEA-370D-4198-8297-BAE8FE87AA6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noFill/>
        <a:ln w="28575">
          <a:solidFill>
            <a:srgbClr val="623B2A"/>
          </a:solidFill>
        </a:ln>
        <a:effectLst/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200" b="1" dirty="0">
              <a:solidFill>
                <a:sysClr val="windowText" lastClr="000000"/>
              </a:solidFill>
              <a:latin typeface="Circe Bold" panose="020B0602020203020203" pitchFamily="34" charset="-52"/>
            </a:rPr>
            <a:t>Коворкинг</a:t>
          </a:r>
        </a:p>
      </dgm:t>
    </dgm:pt>
    <dgm:pt modelId="{733C50AF-A6B8-4611-94A2-30C64FE2F774}" type="parTrans" cxnId="{EBF1AF10-71CA-4503-9B35-0AD7165A0F8C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92E68C05-2D47-4703-BDD0-A512600033D5}" type="sibTrans" cxnId="{EBF1AF10-71CA-4503-9B35-0AD7165A0F8C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841400E5-C33A-454F-8D43-30AA5A26BECA}">
      <dgm:prSet phldrT="[Текст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noFill/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200" b="1">
              <a:solidFill>
                <a:sysClr val="windowText" lastClr="000000"/>
              </a:solidFill>
              <a:latin typeface="Circe Bold" panose="020B0602020203020203" pitchFamily="34" charset="-52"/>
            </a:rPr>
            <a:t>Центр кластерного развития (ЦКР)</a:t>
          </a:r>
        </a:p>
      </dgm:t>
    </dgm:pt>
    <dgm:pt modelId="{76AB6422-2092-47BF-BA19-B01F4E958F2E}" type="parTrans" cxnId="{8F30AEEA-7A23-4B4B-B395-C9C039DA36FF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E8F5ABA3-38BB-401F-81EC-1052BF159F54}" type="sibTrans" cxnId="{8F30AEEA-7A23-4B4B-B395-C9C039DA36FF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3218BE32-31CB-4184-8E4B-40EB4A632F1D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AE4524"/>
        </a:solidFill>
        <a:ln>
          <a:solidFill>
            <a:srgbClr val="AE4524"/>
          </a:solidFill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100" b="1" dirty="0">
              <a:solidFill>
                <a:schemeClr val="bg1"/>
              </a:solidFill>
              <a:latin typeface="Circe Bold" panose="020B0602020203020203" pitchFamily="34" charset="-52"/>
            </a:rPr>
            <a:t>ГАУК "Образовательное творческое объединение культуры</a:t>
          </a:r>
        </a:p>
      </dgm:t>
    </dgm:pt>
    <dgm:pt modelId="{77F0D5C4-2821-46A8-848F-AB6BA5C938B1}" type="parTrans" cxnId="{18FFE954-CB3F-4638-B482-D50D32565BD2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B14A9D4D-50AB-4B67-AABA-46D300AE8368}" type="sibTrans" cxnId="{18FFE954-CB3F-4638-B482-D50D32565BD2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FC038648-B457-4F81-A64A-D291D287705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623B2A"/>
        </a:solidFill>
        <a:ln>
          <a:solidFill>
            <a:srgbClr val="623B2A"/>
          </a:solidFill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800" b="1" dirty="0">
              <a:solidFill>
                <a:schemeClr val="bg1"/>
              </a:solidFill>
              <a:latin typeface="Circe Bold" panose="020B0602020203020203" pitchFamily="34" charset="-52"/>
            </a:rPr>
            <a:t>НО "Магаданский региональный фонд содействия развитию предпринимательства"</a:t>
          </a:r>
        </a:p>
      </dgm:t>
    </dgm:pt>
    <dgm:pt modelId="{9D0C71D9-11AA-4A1A-93B0-A4D1AE158C0C}" type="sibTrans" cxnId="{825D32F6-8FA2-411B-BA7C-54EA957D7A66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FC3EDE98-EA4D-436F-AA0F-B6DCA940E4C9}" type="parTrans" cxnId="{825D32F6-8FA2-411B-BA7C-54EA957D7A66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85EDF4BB-1D32-436A-B4DE-F74AA0D08A9F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200" b="1" i="0" dirty="0">
              <a:solidFill>
                <a:schemeClr val="bg1"/>
              </a:solidFill>
              <a:latin typeface="Circe Bold" panose="020B0602020203020203" pitchFamily="34" charset="-52"/>
            </a:rPr>
            <a:t>ОГАУК "Агентство по Туризму Магаданской области"</a:t>
          </a:r>
          <a:endParaRPr lang="ru-RU" sz="1200" b="1" dirty="0">
            <a:solidFill>
              <a:schemeClr val="bg1"/>
            </a:solidFill>
            <a:latin typeface="Circe Bold" panose="020B0602020203020203" pitchFamily="34" charset="-52"/>
          </a:endParaRPr>
        </a:p>
      </dgm:t>
    </dgm:pt>
    <dgm:pt modelId="{4DB99F26-39E7-4CF9-8CF2-6D17F0D8AF0B}" type="parTrans" cxnId="{B53F0106-9656-497C-A108-47D388EA6A68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66C3393E-17F6-4501-8C0C-F806029BA98F}" type="sibTrans" cxnId="{B53F0106-9656-497C-A108-47D388EA6A68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1B2CD6CD-E23B-4D89-9A95-9CBDA54B4D3E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C39367"/>
        </a:solidFill>
        <a:ln>
          <a:solidFill>
            <a:srgbClr val="C39367"/>
          </a:solidFill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200" b="1" dirty="0">
              <a:solidFill>
                <a:schemeClr val="bg1"/>
              </a:solidFill>
              <a:latin typeface="Circe Bold" panose="020B0602020203020203" pitchFamily="34" charset="-52"/>
            </a:rPr>
            <a:t>АНО "Микрокредитная компания Магаданской области"</a:t>
          </a:r>
        </a:p>
      </dgm:t>
    </dgm:pt>
    <dgm:pt modelId="{A4B4A34A-09D4-4B9F-932A-B0FF28D68DAB}" type="parTrans" cxnId="{E44087B5-F2DB-4F57-90FE-B0ADA0C02F30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FB4B41D1-E7DE-4183-B57D-E0D2362601C7}" type="sibTrans" cxnId="{E44087B5-F2DB-4F57-90FE-B0ADA0C02F30}">
      <dgm:prSet/>
      <dgm:spPr/>
      <dgm:t>
        <a:bodyPr/>
        <a:lstStyle/>
        <a:p>
          <a:endParaRPr lang="ru-RU" sz="1200">
            <a:latin typeface="Circe Bold" panose="020B0602020203020203" pitchFamily="34" charset="-52"/>
          </a:endParaRPr>
        </a:p>
      </dgm:t>
    </dgm:pt>
    <dgm:pt modelId="{F5D23C0F-3D3C-4950-8236-05EA9597AC2E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solidFill>
            <a:srgbClr val="C39367"/>
          </a:solidFill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200" b="1" dirty="0">
              <a:solidFill>
                <a:sysClr val="windowText" lastClr="000000"/>
              </a:solidFill>
              <a:latin typeface="Circe Bold" panose="020B0602020203020203" pitchFamily="34" charset="-52"/>
            </a:rPr>
            <a:t>Микрофинан-совая организация (МФО)</a:t>
          </a:r>
          <a:endParaRPr lang="ru-RU" sz="1200" b="1" dirty="0">
            <a:solidFill>
              <a:schemeClr val="bg1"/>
            </a:solidFill>
            <a:latin typeface="Circe Bold" panose="020B0602020203020203" pitchFamily="34" charset="-52"/>
          </a:endParaRPr>
        </a:p>
      </dgm:t>
    </dgm:pt>
    <dgm:pt modelId="{43466480-B847-4CEA-BF92-FEDE7DF45A59}" type="parTrans" cxnId="{F12CB790-1A92-4B46-A19F-3CEAF116B83B}">
      <dgm:prSet/>
      <dgm:spPr/>
      <dgm:t>
        <a:bodyPr/>
        <a:lstStyle/>
        <a:p>
          <a:endParaRPr lang="ru-RU" sz="1600"/>
        </a:p>
      </dgm:t>
    </dgm:pt>
    <dgm:pt modelId="{1C5ACC9E-D1E2-40E3-8CB3-939D4AE63760}" type="sibTrans" cxnId="{F12CB790-1A92-4B46-A19F-3CEAF116B83B}">
      <dgm:prSet/>
      <dgm:spPr/>
      <dgm:t>
        <a:bodyPr/>
        <a:lstStyle/>
        <a:p>
          <a:endParaRPr lang="ru-RU" sz="1600"/>
        </a:p>
      </dgm:t>
    </dgm:pt>
    <dgm:pt modelId="{22E14466-A1FF-4778-BE0D-9E0001DB1B29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noFill/>
        <a:ln>
          <a:solidFill>
            <a:srgbClr val="AE4524"/>
          </a:solidFill>
        </a:ln>
        <a:scene3d>
          <a:camera prst="orthographicFront"/>
          <a:lightRig rig="flat" dir="t"/>
        </a:scene3d>
      </dgm:spPr>
      <dgm:t>
        <a:bodyPr/>
        <a:lstStyle/>
        <a:p>
          <a:pPr algn="ctr"/>
          <a:r>
            <a:rPr lang="ru-RU" sz="1050" b="1" dirty="0">
              <a:solidFill>
                <a:sysClr val="windowText" lastClr="000000"/>
              </a:solidFill>
              <a:latin typeface="Circe Bold" panose="020B0602020203020203" pitchFamily="34" charset="-52"/>
            </a:rPr>
            <a:t>Центр народно-художественных промыслов (ЦНХП</a:t>
          </a:r>
          <a:r>
            <a:rPr lang="ru-RU" sz="1100" b="1" dirty="0">
              <a:solidFill>
                <a:sysClr val="windowText" lastClr="000000"/>
              </a:solidFill>
              <a:latin typeface="Circe Bold" panose="020B0602020203020203" pitchFamily="34" charset="-52"/>
            </a:rPr>
            <a:t>)</a:t>
          </a:r>
        </a:p>
      </dgm:t>
    </dgm:pt>
    <dgm:pt modelId="{6181B952-B4CA-4202-B10A-CCE2BB3152A4}" type="parTrans" cxnId="{B413E958-4F15-450E-9789-A280B8386523}">
      <dgm:prSet/>
      <dgm:spPr/>
      <dgm:t>
        <a:bodyPr/>
        <a:lstStyle/>
        <a:p>
          <a:endParaRPr lang="ru-RU" sz="1600"/>
        </a:p>
      </dgm:t>
    </dgm:pt>
    <dgm:pt modelId="{18596845-6143-4BF1-BD28-FF9251003F6D}" type="sibTrans" cxnId="{B413E958-4F15-450E-9789-A280B8386523}">
      <dgm:prSet/>
      <dgm:spPr/>
      <dgm:t>
        <a:bodyPr/>
        <a:lstStyle/>
        <a:p>
          <a:endParaRPr lang="ru-RU" sz="1600"/>
        </a:p>
      </dgm:t>
    </dgm:pt>
    <dgm:pt modelId="{97A1EBF7-3FAA-4DBE-B390-099E66F1F8B5}" type="pres">
      <dgm:prSet presAssocID="{22B78C7E-9038-449C-A1DF-FB175A9DB7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6362EC8-16C9-4069-B36E-CD2E88F144EA}" type="pres">
      <dgm:prSet presAssocID="{C8FE3E2F-027B-48A1-8594-319FD593A79E}" presName="vertOne" presStyleCnt="0"/>
      <dgm:spPr/>
    </dgm:pt>
    <dgm:pt modelId="{D2EBC1C2-6AA8-498C-A69B-60FCE8F46C18}" type="pres">
      <dgm:prSet presAssocID="{C8FE3E2F-027B-48A1-8594-319FD593A79E}" presName="txOne" presStyleLbl="node0" presStyleIdx="0" presStyleCnt="1" custScaleX="100157" custScaleY="83011" custLinFactNeighborX="-821" custLinFactNeighborY="9283">
        <dgm:presLayoutVars>
          <dgm:chPref val="3"/>
        </dgm:presLayoutVars>
      </dgm:prSet>
      <dgm:spPr/>
    </dgm:pt>
    <dgm:pt modelId="{AC2D8522-9AC6-440F-9EF1-FE928459A16A}" type="pres">
      <dgm:prSet presAssocID="{C8FE3E2F-027B-48A1-8594-319FD593A79E}" presName="parTransOne" presStyleCnt="0"/>
      <dgm:spPr/>
    </dgm:pt>
    <dgm:pt modelId="{6F271F96-CD52-49C8-8DC6-C8BA526698A9}" type="pres">
      <dgm:prSet presAssocID="{C8FE3E2F-027B-48A1-8594-319FD593A79E}" presName="horzOne" presStyleCnt="0"/>
      <dgm:spPr/>
    </dgm:pt>
    <dgm:pt modelId="{45AFDE43-0859-478E-A091-D5EB5925A4AE}" type="pres">
      <dgm:prSet presAssocID="{FC038648-B457-4F81-A64A-D291D287705D}" presName="vertTwo" presStyleCnt="0"/>
      <dgm:spPr/>
    </dgm:pt>
    <dgm:pt modelId="{64449EBE-000A-40CB-890A-F384521F5721}" type="pres">
      <dgm:prSet presAssocID="{FC038648-B457-4F81-A64A-D291D287705D}" presName="txTwo" presStyleLbl="node2" presStyleIdx="0" presStyleCnt="4" custScaleX="101780" custScaleY="105475">
        <dgm:presLayoutVars>
          <dgm:chPref val="3"/>
        </dgm:presLayoutVars>
      </dgm:prSet>
      <dgm:spPr/>
    </dgm:pt>
    <dgm:pt modelId="{F24FF110-D354-439B-A243-B4C86D08973C}" type="pres">
      <dgm:prSet presAssocID="{FC038648-B457-4F81-A64A-D291D287705D}" presName="parTransTwo" presStyleCnt="0"/>
      <dgm:spPr/>
    </dgm:pt>
    <dgm:pt modelId="{A98625D5-D81F-42DA-9DA1-FC32D3854C8C}" type="pres">
      <dgm:prSet presAssocID="{FC038648-B457-4F81-A64A-D291D287705D}" presName="horzTwo" presStyleCnt="0"/>
      <dgm:spPr/>
    </dgm:pt>
    <dgm:pt modelId="{B7404FD7-0CBF-46BF-9104-2662779D97F4}" type="pres">
      <dgm:prSet presAssocID="{67B28915-B07E-49DF-BA6C-85B48EFF1F65}" presName="vertThree" presStyleCnt="0"/>
      <dgm:spPr/>
    </dgm:pt>
    <dgm:pt modelId="{03BA1F3F-5C95-4F2A-9814-235DCB8D3A7F}" type="pres">
      <dgm:prSet presAssocID="{67B28915-B07E-49DF-BA6C-85B48EFF1F65}" presName="txThree" presStyleLbl="node3" presStyleIdx="0" presStyleCnt="7" custScaleX="119255">
        <dgm:presLayoutVars>
          <dgm:chPref val="3"/>
        </dgm:presLayoutVars>
      </dgm:prSet>
      <dgm:spPr/>
    </dgm:pt>
    <dgm:pt modelId="{5F4D0F6F-34F6-4392-AA75-ABE80CC19E3D}" type="pres">
      <dgm:prSet presAssocID="{67B28915-B07E-49DF-BA6C-85B48EFF1F65}" presName="horzThree" presStyleCnt="0"/>
      <dgm:spPr/>
    </dgm:pt>
    <dgm:pt modelId="{F68A839D-E4E9-4A4E-B7B3-E470CF64C7DE}" type="pres">
      <dgm:prSet presAssocID="{9B83BBBA-7934-4D9C-A322-5679CF514E93}" presName="sibSpaceThree" presStyleCnt="0"/>
      <dgm:spPr/>
    </dgm:pt>
    <dgm:pt modelId="{51636E0D-6A64-484E-ADB0-E469F514FAD7}" type="pres">
      <dgm:prSet presAssocID="{5C84F4EE-F895-45B6-AAF2-68789A9AE688}" presName="vertThree" presStyleCnt="0"/>
      <dgm:spPr/>
    </dgm:pt>
    <dgm:pt modelId="{CD8B98D5-0FF0-4BF5-940B-14745EBFB5ED}" type="pres">
      <dgm:prSet presAssocID="{5C84F4EE-F895-45B6-AAF2-68789A9AE688}" presName="txThree" presStyleLbl="node3" presStyleIdx="1" presStyleCnt="7" custLinFactNeighborY="94">
        <dgm:presLayoutVars>
          <dgm:chPref val="3"/>
        </dgm:presLayoutVars>
      </dgm:prSet>
      <dgm:spPr/>
    </dgm:pt>
    <dgm:pt modelId="{CF5F1671-A09E-4C52-B7AB-3457131FA2D9}" type="pres">
      <dgm:prSet presAssocID="{5C84F4EE-F895-45B6-AAF2-68789A9AE688}" presName="horzThree" presStyleCnt="0"/>
      <dgm:spPr/>
    </dgm:pt>
    <dgm:pt modelId="{2BDF32B8-3925-4458-A5E2-A35C7ED00CE1}" type="pres">
      <dgm:prSet presAssocID="{E42C440D-2339-40AB-A6F5-49FE0B786465}" presName="sibSpaceThree" presStyleCnt="0"/>
      <dgm:spPr/>
    </dgm:pt>
    <dgm:pt modelId="{8E9BF49A-9CD1-43FA-8655-26E0A8F75B34}" type="pres">
      <dgm:prSet presAssocID="{38BC4F1D-69C0-4117-AA3F-3B405096E9EE}" presName="vertThree" presStyleCnt="0"/>
      <dgm:spPr/>
    </dgm:pt>
    <dgm:pt modelId="{22DAC478-FE48-4A2F-8310-B979F014793F}" type="pres">
      <dgm:prSet presAssocID="{38BC4F1D-69C0-4117-AA3F-3B405096E9EE}" presName="txThree" presStyleLbl="node3" presStyleIdx="2" presStyleCnt="7" custScaleX="175490" custLinFactNeighborX="4836" custLinFactNeighborY="193">
        <dgm:presLayoutVars>
          <dgm:chPref val="3"/>
        </dgm:presLayoutVars>
      </dgm:prSet>
      <dgm:spPr/>
    </dgm:pt>
    <dgm:pt modelId="{496C487C-400B-4ADC-B763-C398EB9D10F6}" type="pres">
      <dgm:prSet presAssocID="{38BC4F1D-69C0-4117-AA3F-3B405096E9EE}" presName="horzThree" presStyleCnt="0"/>
      <dgm:spPr/>
    </dgm:pt>
    <dgm:pt modelId="{B9214265-D185-4D34-BB7F-776F84C79F89}" type="pres">
      <dgm:prSet presAssocID="{3E460AB1-EAD5-4A0D-98CD-A4FE8BDC8677}" presName="sibSpaceThree" presStyleCnt="0"/>
      <dgm:spPr/>
    </dgm:pt>
    <dgm:pt modelId="{59E25D48-0862-43A3-98A0-814468A36423}" type="pres">
      <dgm:prSet presAssocID="{885EFBEA-370D-4198-8297-BAE8FE87AA69}" presName="vertThree" presStyleCnt="0"/>
      <dgm:spPr/>
    </dgm:pt>
    <dgm:pt modelId="{F255C307-90E1-4525-B816-9B997C6D70B9}" type="pres">
      <dgm:prSet presAssocID="{885EFBEA-370D-4198-8297-BAE8FE87AA69}" presName="txThree" presStyleLbl="node3" presStyleIdx="3" presStyleCnt="7" custScaleX="96943" custLinFactNeighborX="8446" custLinFactNeighborY="193">
        <dgm:presLayoutVars>
          <dgm:chPref val="3"/>
        </dgm:presLayoutVars>
      </dgm:prSet>
      <dgm:spPr/>
    </dgm:pt>
    <dgm:pt modelId="{69BA21BC-EB1B-4933-B83D-B7B663EAEDC2}" type="pres">
      <dgm:prSet presAssocID="{885EFBEA-370D-4198-8297-BAE8FE87AA69}" presName="horzThree" presStyleCnt="0"/>
      <dgm:spPr/>
    </dgm:pt>
    <dgm:pt modelId="{CAD9393E-700F-4B70-B4C1-5C38B265A7DE}" type="pres">
      <dgm:prSet presAssocID="{9D0C71D9-11AA-4A1A-93B0-A4D1AE158C0C}" presName="sibSpaceTwo" presStyleCnt="0"/>
      <dgm:spPr/>
    </dgm:pt>
    <dgm:pt modelId="{90D443ED-4699-4CFA-861C-654038B1AC47}" type="pres">
      <dgm:prSet presAssocID="{85EDF4BB-1D32-436A-B4DE-F74AA0D08A9F}" presName="vertTwo" presStyleCnt="0"/>
      <dgm:spPr/>
    </dgm:pt>
    <dgm:pt modelId="{FE8B61D3-76F4-484F-A4E8-1E1C4F28A948}" type="pres">
      <dgm:prSet presAssocID="{85EDF4BB-1D32-436A-B4DE-F74AA0D08A9F}" presName="txTwo" presStyleLbl="node2" presStyleIdx="1" presStyleCnt="4" custScaleX="107269" custScaleY="105297">
        <dgm:presLayoutVars>
          <dgm:chPref val="3"/>
        </dgm:presLayoutVars>
      </dgm:prSet>
      <dgm:spPr/>
    </dgm:pt>
    <dgm:pt modelId="{1D5E36FE-3223-4D26-AA1C-C2FBD377DCAF}" type="pres">
      <dgm:prSet presAssocID="{85EDF4BB-1D32-436A-B4DE-F74AA0D08A9F}" presName="parTransTwo" presStyleCnt="0"/>
      <dgm:spPr/>
    </dgm:pt>
    <dgm:pt modelId="{14C16ACD-5953-4912-8A31-F74CF6FAE6E7}" type="pres">
      <dgm:prSet presAssocID="{85EDF4BB-1D32-436A-B4DE-F74AA0D08A9F}" presName="horzTwo" presStyleCnt="0"/>
      <dgm:spPr/>
    </dgm:pt>
    <dgm:pt modelId="{C8FF8208-C63F-46BA-9EA7-BD23AF24530D}" type="pres">
      <dgm:prSet presAssocID="{841400E5-C33A-454F-8D43-30AA5A26BECA}" presName="vertThree" presStyleCnt="0"/>
      <dgm:spPr/>
    </dgm:pt>
    <dgm:pt modelId="{89A83E4C-05F9-4A9C-9455-B5DB02806FBC}" type="pres">
      <dgm:prSet presAssocID="{841400E5-C33A-454F-8D43-30AA5A26BECA}" presName="txThree" presStyleLbl="node3" presStyleIdx="4" presStyleCnt="7" custScaleX="123440">
        <dgm:presLayoutVars>
          <dgm:chPref val="3"/>
        </dgm:presLayoutVars>
      </dgm:prSet>
      <dgm:spPr/>
    </dgm:pt>
    <dgm:pt modelId="{5CE7F283-19DE-4045-B4E7-0529FDA76D26}" type="pres">
      <dgm:prSet presAssocID="{841400E5-C33A-454F-8D43-30AA5A26BECA}" presName="horzThree" presStyleCnt="0"/>
      <dgm:spPr/>
    </dgm:pt>
    <dgm:pt modelId="{865AC676-F15B-4A0C-AE14-86B98881333E}" type="pres">
      <dgm:prSet presAssocID="{66C3393E-17F6-4501-8C0C-F806029BA98F}" presName="sibSpaceTwo" presStyleCnt="0"/>
      <dgm:spPr/>
    </dgm:pt>
    <dgm:pt modelId="{61560E2C-C845-41FB-831E-23168B8FA57A}" type="pres">
      <dgm:prSet presAssocID="{1B2CD6CD-E23B-4D89-9A95-9CBDA54B4D3E}" presName="vertTwo" presStyleCnt="0"/>
      <dgm:spPr/>
    </dgm:pt>
    <dgm:pt modelId="{50A9F008-8E19-4C20-BA54-045055E94C2E}" type="pres">
      <dgm:prSet presAssocID="{1B2CD6CD-E23B-4D89-9A95-9CBDA54B4D3E}" presName="txTwo" presStyleLbl="node2" presStyleIdx="2" presStyleCnt="4" custScaleX="131220" custScaleY="105119">
        <dgm:presLayoutVars>
          <dgm:chPref val="3"/>
        </dgm:presLayoutVars>
      </dgm:prSet>
      <dgm:spPr/>
    </dgm:pt>
    <dgm:pt modelId="{F054DE22-0727-4281-9603-FF1C3FA88EE2}" type="pres">
      <dgm:prSet presAssocID="{1B2CD6CD-E23B-4D89-9A95-9CBDA54B4D3E}" presName="parTransTwo" presStyleCnt="0"/>
      <dgm:spPr/>
    </dgm:pt>
    <dgm:pt modelId="{1370A0AF-B9C4-4A44-B177-4A4C96CBD612}" type="pres">
      <dgm:prSet presAssocID="{1B2CD6CD-E23B-4D89-9A95-9CBDA54B4D3E}" presName="horzTwo" presStyleCnt="0"/>
      <dgm:spPr/>
    </dgm:pt>
    <dgm:pt modelId="{7323BD74-BA54-447D-BFC3-ADFCDBA74B0E}" type="pres">
      <dgm:prSet presAssocID="{F5D23C0F-3D3C-4950-8236-05EA9597AC2E}" presName="vertThree" presStyleCnt="0"/>
      <dgm:spPr/>
    </dgm:pt>
    <dgm:pt modelId="{D59C2D83-056D-44A9-B627-C79EAFD8C8E7}" type="pres">
      <dgm:prSet presAssocID="{F5D23C0F-3D3C-4950-8236-05EA9597AC2E}" presName="txThree" presStyleLbl="node3" presStyleIdx="5" presStyleCnt="7" custScaleX="116040">
        <dgm:presLayoutVars>
          <dgm:chPref val="3"/>
        </dgm:presLayoutVars>
      </dgm:prSet>
      <dgm:spPr/>
    </dgm:pt>
    <dgm:pt modelId="{007AA5E5-B4ED-44BD-B096-1B0164D64760}" type="pres">
      <dgm:prSet presAssocID="{F5D23C0F-3D3C-4950-8236-05EA9597AC2E}" presName="horzThree" presStyleCnt="0"/>
      <dgm:spPr/>
    </dgm:pt>
    <dgm:pt modelId="{3E6ECBC9-19F7-4F03-9E8F-130069AB74BA}" type="pres">
      <dgm:prSet presAssocID="{FB4B41D1-E7DE-4183-B57D-E0D2362601C7}" presName="sibSpaceTwo" presStyleCnt="0"/>
      <dgm:spPr/>
    </dgm:pt>
    <dgm:pt modelId="{5B343C01-976B-44DA-AE27-E8872D43550F}" type="pres">
      <dgm:prSet presAssocID="{3218BE32-31CB-4184-8E4B-40EB4A632F1D}" presName="vertTwo" presStyleCnt="0"/>
      <dgm:spPr/>
    </dgm:pt>
    <dgm:pt modelId="{2FF0390C-3A16-45D9-A610-780CA4DF3E51}" type="pres">
      <dgm:prSet presAssocID="{3218BE32-31CB-4184-8E4B-40EB4A632F1D}" presName="txTwo" presStyleLbl="node2" presStyleIdx="3" presStyleCnt="4" custScaleX="95797" custScaleY="107375" custLinFactNeighborX="517" custLinFactNeighborY="-8872">
        <dgm:presLayoutVars>
          <dgm:chPref val="3"/>
        </dgm:presLayoutVars>
      </dgm:prSet>
      <dgm:spPr/>
    </dgm:pt>
    <dgm:pt modelId="{869A16F6-F710-4614-8FBC-9B35CB5D288B}" type="pres">
      <dgm:prSet presAssocID="{3218BE32-31CB-4184-8E4B-40EB4A632F1D}" presName="parTransTwo" presStyleCnt="0"/>
      <dgm:spPr/>
    </dgm:pt>
    <dgm:pt modelId="{35811A68-F391-4F75-9C11-F8F314386528}" type="pres">
      <dgm:prSet presAssocID="{3218BE32-31CB-4184-8E4B-40EB4A632F1D}" presName="horzTwo" presStyleCnt="0"/>
      <dgm:spPr/>
    </dgm:pt>
    <dgm:pt modelId="{1DC1C4D5-7DC2-4F61-AEF5-036B1E100CCE}" type="pres">
      <dgm:prSet presAssocID="{22E14466-A1FF-4778-BE0D-9E0001DB1B29}" presName="vertThree" presStyleCnt="0"/>
      <dgm:spPr/>
    </dgm:pt>
    <dgm:pt modelId="{978FE4BC-82A8-4E4F-8017-F4254879E714}" type="pres">
      <dgm:prSet presAssocID="{22E14466-A1FF-4778-BE0D-9E0001DB1B29}" presName="txThree" presStyleLbl="node3" presStyleIdx="6" presStyleCnt="7" custScaleX="118714" custLinFactNeighborX="517" custLinFactNeighborY="-1536">
        <dgm:presLayoutVars>
          <dgm:chPref val="3"/>
        </dgm:presLayoutVars>
      </dgm:prSet>
      <dgm:spPr/>
    </dgm:pt>
    <dgm:pt modelId="{FF63BBD0-C3CD-4356-9FD6-0F1E10299AF4}" type="pres">
      <dgm:prSet presAssocID="{22E14466-A1FF-4778-BE0D-9E0001DB1B29}" presName="horzThree" presStyleCnt="0"/>
      <dgm:spPr/>
    </dgm:pt>
  </dgm:ptLst>
  <dgm:cxnLst>
    <dgm:cxn modelId="{B53F0106-9656-497C-A108-47D388EA6A68}" srcId="{C8FE3E2F-027B-48A1-8594-319FD593A79E}" destId="{85EDF4BB-1D32-436A-B4DE-F74AA0D08A9F}" srcOrd="1" destOrd="0" parTransId="{4DB99F26-39E7-4CF9-8CF2-6D17F0D8AF0B}" sibTransId="{66C3393E-17F6-4501-8C0C-F806029BA98F}"/>
    <dgm:cxn modelId="{0C54F40B-F734-4086-A794-C87AC4E0B0D3}" type="presOf" srcId="{885EFBEA-370D-4198-8297-BAE8FE87AA69}" destId="{F255C307-90E1-4525-B816-9B997C6D70B9}" srcOrd="0" destOrd="0" presId="urn:microsoft.com/office/officeart/2005/8/layout/hierarchy4"/>
    <dgm:cxn modelId="{EBF1AF10-71CA-4503-9B35-0AD7165A0F8C}" srcId="{FC038648-B457-4F81-A64A-D291D287705D}" destId="{885EFBEA-370D-4198-8297-BAE8FE87AA69}" srcOrd="3" destOrd="0" parTransId="{733C50AF-A6B8-4611-94A2-30C64FE2F774}" sibTransId="{92E68C05-2D47-4703-BDD0-A512600033D5}"/>
    <dgm:cxn modelId="{1974C643-94B5-4401-A058-F33AE826ACD1}" type="presOf" srcId="{22B78C7E-9038-449C-A1DF-FB175A9DB7EC}" destId="{97A1EBF7-3FAA-4DBE-B390-099E66F1F8B5}" srcOrd="0" destOrd="0" presId="urn:microsoft.com/office/officeart/2005/8/layout/hierarchy4"/>
    <dgm:cxn modelId="{D3020767-EFC5-4A9D-AB97-874897792D1A}" srcId="{FC038648-B457-4F81-A64A-D291D287705D}" destId="{38BC4F1D-69C0-4117-AA3F-3B405096E9EE}" srcOrd="2" destOrd="0" parTransId="{6B8E47C3-41D7-4003-8F02-595B696199BF}" sibTransId="{3E460AB1-EAD5-4A0D-98CD-A4FE8BDC8677}"/>
    <dgm:cxn modelId="{EDE57047-2028-4BD5-890A-81664579B166}" type="presOf" srcId="{1B2CD6CD-E23B-4D89-9A95-9CBDA54B4D3E}" destId="{50A9F008-8E19-4C20-BA54-045055E94C2E}" srcOrd="0" destOrd="0" presId="urn:microsoft.com/office/officeart/2005/8/layout/hierarchy4"/>
    <dgm:cxn modelId="{C688B269-C951-4BBB-9E5C-645C0BF935A2}" type="presOf" srcId="{3218BE32-31CB-4184-8E4B-40EB4A632F1D}" destId="{2FF0390C-3A16-45D9-A610-780CA4DF3E51}" srcOrd="0" destOrd="0" presId="urn:microsoft.com/office/officeart/2005/8/layout/hierarchy4"/>
    <dgm:cxn modelId="{6DC42571-6A8C-41D7-A7EB-215DC233CD90}" type="presOf" srcId="{38BC4F1D-69C0-4117-AA3F-3B405096E9EE}" destId="{22DAC478-FE48-4A2F-8310-B979F014793F}" srcOrd="0" destOrd="0" presId="urn:microsoft.com/office/officeart/2005/8/layout/hierarchy4"/>
    <dgm:cxn modelId="{DD29A074-B2CC-4DDE-9E46-A5F54FE2D68A}" type="presOf" srcId="{5C84F4EE-F895-45B6-AAF2-68789A9AE688}" destId="{CD8B98D5-0FF0-4BF5-940B-14745EBFB5ED}" srcOrd="0" destOrd="0" presId="urn:microsoft.com/office/officeart/2005/8/layout/hierarchy4"/>
    <dgm:cxn modelId="{18FFE954-CB3F-4638-B482-D50D32565BD2}" srcId="{C8FE3E2F-027B-48A1-8594-319FD593A79E}" destId="{3218BE32-31CB-4184-8E4B-40EB4A632F1D}" srcOrd="3" destOrd="0" parTransId="{77F0D5C4-2821-46A8-848F-AB6BA5C938B1}" sibTransId="{B14A9D4D-50AB-4B67-AABA-46D300AE8368}"/>
    <dgm:cxn modelId="{B413E958-4F15-450E-9789-A280B8386523}" srcId="{3218BE32-31CB-4184-8E4B-40EB4A632F1D}" destId="{22E14466-A1FF-4778-BE0D-9E0001DB1B29}" srcOrd="0" destOrd="0" parTransId="{6181B952-B4CA-4202-B10A-CCE2BB3152A4}" sibTransId="{18596845-6143-4BF1-BD28-FF9251003F6D}"/>
    <dgm:cxn modelId="{DC12887B-271F-47CE-9C57-2A2F988B126A}" type="presOf" srcId="{F5D23C0F-3D3C-4950-8236-05EA9597AC2E}" destId="{D59C2D83-056D-44A9-B627-C79EAFD8C8E7}" srcOrd="0" destOrd="0" presId="urn:microsoft.com/office/officeart/2005/8/layout/hierarchy4"/>
    <dgm:cxn modelId="{38034B84-3CA4-4CE8-AF51-4A9074667872}" type="presOf" srcId="{67B28915-B07E-49DF-BA6C-85B48EFF1F65}" destId="{03BA1F3F-5C95-4F2A-9814-235DCB8D3A7F}" srcOrd="0" destOrd="0" presId="urn:microsoft.com/office/officeart/2005/8/layout/hierarchy4"/>
    <dgm:cxn modelId="{B149A18F-EEFB-4756-A2FC-144BAD599745}" type="presOf" srcId="{85EDF4BB-1D32-436A-B4DE-F74AA0D08A9F}" destId="{FE8B61D3-76F4-484F-A4E8-1E1C4F28A948}" srcOrd="0" destOrd="0" presId="urn:microsoft.com/office/officeart/2005/8/layout/hierarchy4"/>
    <dgm:cxn modelId="{F12CB790-1A92-4B46-A19F-3CEAF116B83B}" srcId="{1B2CD6CD-E23B-4D89-9A95-9CBDA54B4D3E}" destId="{F5D23C0F-3D3C-4950-8236-05EA9597AC2E}" srcOrd="0" destOrd="0" parTransId="{43466480-B847-4CEA-BF92-FEDE7DF45A59}" sibTransId="{1C5ACC9E-D1E2-40E3-8CB3-939D4AE63760}"/>
    <dgm:cxn modelId="{35A06396-CDA0-49A9-8A60-76F75604E5D8}" srcId="{FC038648-B457-4F81-A64A-D291D287705D}" destId="{67B28915-B07E-49DF-BA6C-85B48EFF1F65}" srcOrd="0" destOrd="0" parTransId="{56B3B315-D93B-491E-90A9-B178FC19B6D0}" sibTransId="{9B83BBBA-7934-4D9C-A322-5679CF514E93}"/>
    <dgm:cxn modelId="{E246BDA0-9E72-423C-AD29-66E1D63BDE6D}" type="presOf" srcId="{C8FE3E2F-027B-48A1-8594-319FD593A79E}" destId="{D2EBC1C2-6AA8-498C-A69B-60FCE8F46C18}" srcOrd="0" destOrd="0" presId="urn:microsoft.com/office/officeart/2005/8/layout/hierarchy4"/>
    <dgm:cxn modelId="{05FE49B5-0F89-4927-9BC1-0BE451595FBF}" type="presOf" srcId="{841400E5-C33A-454F-8D43-30AA5A26BECA}" destId="{89A83E4C-05F9-4A9C-9455-B5DB02806FBC}" srcOrd="0" destOrd="0" presId="urn:microsoft.com/office/officeart/2005/8/layout/hierarchy4"/>
    <dgm:cxn modelId="{E44087B5-F2DB-4F57-90FE-B0ADA0C02F30}" srcId="{C8FE3E2F-027B-48A1-8594-319FD593A79E}" destId="{1B2CD6CD-E23B-4D89-9A95-9CBDA54B4D3E}" srcOrd="2" destOrd="0" parTransId="{A4B4A34A-09D4-4B9F-932A-B0FF28D68DAB}" sibTransId="{FB4B41D1-E7DE-4183-B57D-E0D2362601C7}"/>
    <dgm:cxn modelId="{F5CDF3BE-E0D1-454C-AD73-A6E629364626}" type="presOf" srcId="{FC038648-B457-4F81-A64A-D291D287705D}" destId="{64449EBE-000A-40CB-890A-F384521F5721}" srcOrd="0" destOrd="0" presId="urn:microsoft.com/office/officeart/2005/8/layout/hierarchy4"/>
    <dgm:cxn modelId="{D5D984E1-9AE8-461E-88FB-D0D3DF925399}" type="presOf" srcId="{22E14466-A1FF-4778-BE0D-9E0001DB1B29}" destId="{978FE4BC-82A8-4E4F-8017-F4254879E714}" srcOrd="0" destOrd="0" presId="urn:microsoft.com/office/officeart/2005/8/layout/hierarchy4"/>
    <dgm:cxn modelId="{0698C3E6-F336-424D-A1BA-8FD20DC0EE82}" srcId="{FC038648-B457-4F81-A64A-D291D287705D}" destId="{5C84F4EE-F895-45B6-AAF2-68789A9AE688}" srcOrd="1" destOrd="0" parTransId="{00DEA383-8FF0-4489-979D-79499689652B}" sibTransId="{E42C440D-2339-40AB-A6F5-49FE0B786465}"/>
    <dgm:cxn modelId="{8F30AEEA-7A23-4B4B-B395-C9C039DA36FF}" srcId="{85EDF4BB-1D32-436A-B4DE-F74AA0D08A9F}" destId="{841400E5-C33A-454F-8D43-30AA5A26BECA}" srcOrd="0" destOrd="0" parTransId="{76AB6422-2092-47BF-BA19-B01F4E958F2E}" sibTransId="{E8F5ABA3-38BB-401F-81EC-1052BF159F54}"/>
    <dgm:cxn modelId="{8C8A7FF5-D9C6-4BA8-8C21-895D61AB223E}" srcId="{22B78C7E-9038-449C-A1DF-FB175A9DB7EC}" destId="{C8FE3E2F-027B-48A1-8594-319FD593A79E}" srcOrd="0" destOrd="0" parTransId="{813AD27B-137C-4C63-91AB-2DFA56D7FC3E}" sibTransId="{59752CAE-C757-4E12-8E58-5E335B7AC339}"/>
    <dgm:cxn modelId="{825D32F6-8FA2-411B-BA7C-54EA957D7A66}" srcId="{C8FE3E2F-027B-48A1-8594-319FD593A79E}" destId="{FC038648-B457-4F81-A64A-D291D287705D}" srcOrd="0" destOrd="0" parTransId="{FC3EDE98-EA4D-436F-AA0F-B6DCA940E4C9}" sibTransId="{9D0C71D9-11AA-4A1A-93B0-A4D1AE158C0C}"/>
    <dgm:cxn modelId="{36331CD5-0212-45B8-94A3-AB533636B617}" type="presParOf" srcId="{97A1EBF7-3FAA-4DBE-B390-099E66F1F8B5}" destId="{66362EC8-16C9-4069-B36E-CD2E88F144EA}" srcOrd="0" destOrd="0" presId="urn:microsoft.com/office/officeart/2005/8/layout/hierarchy4"/>
    <dgm:cxn modelId="{D91219C9-65B4-4080-83CB-287C5EC70C65}" type="presParOf" srcId="{66362EC8-16C9-4069-B36E-CD2E88F144EA}" destId="{D2EBC1C2-6AA8-498C-A69B-60FCE8F46C18}" srcOrd="0" destOrd="0" presId="urn:microsoft.com/office/officeart/2005/8/layout/hierarchy4"/>
    <dgm:cxn modelId="{F77080C5-65EF-44BB-90F9-A84C4233BB86}" type="presParOf" srcId="{66362EC8-16C9-4069-B36E-CD2E88F144EA}" destId="{AC2D8522-9AC6-440F-9EF1-FE928459A16A}" srcOrd="1" destOrd="0" presId="urn:microsoft.com/office/officeart/2005/8/layout/hierarchy4"/>
    <dgm:cxn modelId="{3461FE03-1AED-4BB3-9CAD-7BE288CF637D}" type="presParOf" srcId="{66362EC8-16C9-4069-B36E-CD2E88F144EA}" destId="{6F271F96-CD52-49C8-8DC6-C8BA526698A9}" srcOrd="2" destOrd="0" presId="urn:microsoft.com/office/officeart/2005/8/layout/hierarchy4"/>
    <dgm:cxn modelId="{8AF49590-49A7-460B-AC9C-8CFDFD84AF18}" type="presParOf" srcId="{6F271F96-CD52-49C8-8DC6-C8BA526698A9}" destId="{45AFDE43-0859-478E-A091-D5EB5925A4AE}" srcOrd="0" destOrd="0" presId="urn:microsoft.com/office/officeart/2005/8/layout/hierarchy4"/>
    <dgm:cxn modelId="{7B07F6C2-B3D3-4667-8C4D-E5FED59855FC}" type="presParOf" srcId="{45AFDE43-0859-478E-A091-D5EB5925A4AE}" destId="{64449EBE-000A-40CB-890A-F384521F5721}" srcOrd="0" destOrd="0" presId="urn:microsoft.com/office/officeart/2005/8/layout/hierarchy4"/>
    <dgm:cxn modelId="{A615C86D-C1FE-4968-B45E-7A1DD67EED1A}" type="presParOf" srcId="{45AFDE43-0859-478E-A091-D5EB5925A4AE}" destId="{F24FF110-D354-439B-A243-B4C86D08973C}" srcOrd="1" destOrd="0" presId="urn:microsoft.com/office/officeart/2005/8/layout/hierarchy4"/>
    <dgm:cxn modelId="{2D03E1C6-949A-4B38-B784-B389436E8A80}" type="presParOf" srcId="{45AFDE43-0859-478E-A091-D5EB5925A4AE}" destId="{A98625D5-D81F-42DA-9DA1-FC32D3854C8C}" srcOrd="2" destOrd="0" presId="urn:microsoft.com/office/officeart/2005/8/layout/hierarchy4"/>
    <dgm:cxn modelId="{26B341B5-E1AF-42AA-9BDA-1D4B6CDDB601}" type="presParOf" srcId="{A98625D5-D81F-42DA-9DA1-FC32D3854C8C}" destId="{B7404FD7-0CBF-46BF-9104-2662779D97F4}" srcOrd="0" destOrd="0" presId="urn:microsoft.com/office/officeart/2005/8/layout/hierarchy4"/>
    <dgm:cxn modelId="{EF81437D-35D4-4789-9E0F-5ED49B0B84D3}" type="presParOf" srcId="{B7404FD7-0CBF-46BF-9104-2662779D97F4}" destId="{03BA1F3F-5C95-4F2A-9814-235DCB8D3A7F}" srcOrd="0" destOrd="0" presId="urn:microsoft.com/office/officeart/2005/8/layout/hierarchy4"/>
    <dgm:cxn modelId="{23D6438F-5A3F-40A6-A286-B0EA5EBFD742}" type="presParOf" srcId="{B7404FD7-0CBF-46BF-9104-2662779D97F4}" destId="{5F4D0F6F-34F6-4392-AA75-ABE80CC19E3D}" srcOrd="1" destOrd="0" presId="urn:microsoft.com/office/officeart/2005/8/layout/hierarchy4"/>
    <dgm:cxn modelId="{92E8BA21-5E43-4DDB-BA2A-90D7CEC2EF70}" type="presParOf" srcId="{A98625D5-D81F-42DA-9DA1-FC32D3854C8C}" destId="{F68A839D-E4E9-4A4E-B7B3-E470CF64C7DE}" srcOrd="1" destOrd="0" presId="urn:microsoft.com/office/officeart/2005/8/layout/hierarchy4"/>
    <dgm:cxn modelId="{1B5631B2-1656-4B84-8E39-66DC0EAB2A36}" type="presParOf" srcId="{A98625D5-D81F-42DA-9DA1-FC32D3854C8C}" destId="{51636E0D-6A64-484E-ADB0-E469F514FAD7}" srcOrd="2" destOrd="0" presId="urn:microsoft.com/office/officeart/2005/8/layout/hierarchy4"/>
    <dgm:cxn modelId="{4699EF07-220A-4367-B13E-39CABAEEB8DD}" type="presParOf" srcId="{51636E0D-6A64-484E-ADB0-E469F514FAD7}" destId="{CD8B98D5-0FF0-4BF5-940B-14745EBFB5ED}" srcOrd="0" destOrd="0" presId="urn:microsoft.com/office/officeart/2005/8/layout/hierarchy4"/>
    <dgm:cxn modelId="{E5F05CCC-14FA-4D9B-A13F-86E34C3C6DE9}" type="presParOf" srcId="{51636E0D-6A64-484E-ADB0-E469F514FAD7}" destId="{CF5F1671-A09E-4C52-B7AB-3457131FA2D9}" srcOrd="1" destOrd="0" presId="urn:microsoft.com/office/officeart/2005/8/layout/hierarchy4"/>
    <dgm:cxn modelId="{F16D716D-4E25-40D2-9E03-B115751BCBA2}" type="presParOf" srcId="{A98625D5-D81F-42DA-9DA1-FC32D3854C8C}" destId="{2BDF32B8-3925-4458-A5E2-A35C7ED00CE1}" srcOrd="3" destOrd="0" presId="urn:microsoft.com/office/officeart/2005/8/layout/hierarchy4"/>
    <dgm:cxn modelId="{84475925-7871-4874-AB6C-9865C2540C82}" type="presParOf" srcId="{A98625D5-D81F-42DA-9DA1-FC32D3854C8C}" destId="{8E9BF49A-9CD1-43FA-8655-26E0A8F75B34}" srcOrd="4" destOrd="0" presId="urn:microsoft.com/office/officeart/2005/8/layout/hierarchy4"/>
    <dgm:cxn modelId="{DAB8BBF2-C5EA-40B9-814F-0623DE7265A0}" type="presParOf" srcId="{8E9BF49A-9CD1-43FA-8655-26E0A8F75B34}" destId="{22DAC478-FE48-4A2F-8310-B979F014793F}" srcOrd="0" destOrd="0" presId="urn:microsoft.com/office/officeart/2005/8/layout/hierarchy4"/>
    <dgm:cxn modelId="{0073195B-D0B0-44FE-896B-B0EFFBB2BE04}" type="presParOf" srcId="{8E9BF49A-9CD1-43FA-8655-26E0A8F75B34}" destId="{496C487C-400B-4ADC-B763-C398EB9D10F6}" srcOrd="1" destOrd="0" presId="urn:microsoft.com/office/officeart/2005/8/layout/hierarchy4"/>
    <dgm:cxn modelId="{42E44154-9F96-4BFA-9385-2D6D8554DE6B}" type="presParOf" srcId="{A98625D5-D81F-42DA-9DA1-FC32D3854C8C}" destId="{B9214265-D185-4D34-BB7F-776F84C79F89}" srcOrd="5" destOrd="0" presId="urn:microsoft.com/office/officeart/2005/8/layout/hierarchy4"/>
    <dgm:cxn modelId="{606228BA-EB9F-4914-8EEB-9C5F56CFA03D}" type="presParOf" srcId="{A98625D5-D81F-42DA-9DA1-FC32D3854C8C}" destId="{59E25D48-0862-43A3-98A0-814468A36423}" srcOrd="6" destOrd="0" presId="urn:microsoft.com/office/officeart/2005/8/layout/hierarchy4"/>
    <dgm:cxn modelId="{3788615C-A8EC-47F9-BD08-BA697236E1FE}" type="presParOf" srcId="{59E25D48-0862-43A3-98A0-814468A36423}" destId="{F255C307-90E1-4525-B816-9B997C6D70B9}" srcOrd="0" destOrd="0" presId="urn:microsoft.com/office/officeart/2005/8/layout/hierarchy4"/>
    <dgm:cxn modelId="{3E050CB6-2DE3-4FC4-AAEA-786DFADFD84D}" type="presParOf" srcId="{59E25D48-0862-43A3-98A0-814468A36423}" destId="{69BA21BC-EB1B-4933-B83D-B7B663EAEDC2}" srcOrd="1" destOrd="0" presId="urn:microsoft.com/office/officeart/2005/8/layout/hierarchy4"/>
    <dgm:cxn modelId="{60158D1C-0AE5-4B8C-AE29-B00E40A3D9C1}" type="presParOf" srcId="{6F271F96-CD52-49C8-8DC6-C8BA526698A9}" destId="{CAD9393E-700F-4B70-B4C1-5C38B265A7DE}" srcOrd="1" destOrd="0" presId="urn:microsoft.com/office/officeart/2005/8/layout/hierarchy4"/>
    <dgm:cxn modelId="{CB82A95F-B911-4AD3-94DC-CDBFFFE6E087}" type="presParOf" srcId="{6F271F96-CD52-49C8-8DC6-C8BA526698A9}" destId="{90D443ED-4699-4CFA-861C-654038B1AC47}" srcOrd="2" destOrd="0" presId="urn:microsoft.com/office/officeart/2005/8/layout/hierarchy4"/>
    <dgm:cxn modelId="{A097B0F9-EF57-444D-B83C-0A1B74608502}" type="presParOf" srcId="{90D443ED-4699-4CFA-861C-654038B1AC47}" destId="{FE8B61D3-76F4-484F-A4E8-1E1C4F28A948}" srcOrd="0" destOrd="0" presId="urn:microsoft.com/office/officeart/2005/8/layout/hierarchy4"/>
    <dgm:cxn modelId="{BB8AA30A-56B3-4230-AE15-4F4D93A037D3}" type="presParOf" srcId="{90D443ED-4699-4CFA-861C-654038B1AC47}" destId="{1D5E36FE-3223-4D26-AA1C-C2FBD377DCAF}" srcOrd="1" destOrd="0" presId="urn:microsoft.com/office/officeart/2005/8/layout/hierarchy4"/>
    <dgm:cxn modelId="{B3E42E52-59A6-42ED-8291-CBA31EC63245}" type="presParOf" srcId="{90D443ED-4699-4CFA-861C-654038B1AC47}" destId="{14C16ACD-5953-4912-8A31-F74CF6FAE6E7}" srcOrd="2" destOrd="0" presId="urn:microsoft.com/office/officeart/2005/8/layout/hierarchy4"/>
    <dgm:cxn modelId="{C357C60F-EE1A-47BF-8C4A-B88112217820}" type="presParOf" srcId="{14C16ACD-5953-4912-8A31-F74CF6FAE6E7}" destId="{C8FF8208-C63F-46BA-9EA7-BD23AF24530D}" srcOrd="0" destOrd="0" presId="urn:microsoft.com/office/officeart/2005/8/layout/hierarchy4"/>
    <dgm:cxn modelId="{77BE01A4-8479-42C0-B2C9-21C37EF4DF58}" type="presParOf" srcId="{C8FF8208-C63F-46BA-9EA7-BD23AF24530D}" destId="{89A83E4C-05F9-4A9C-9455-B5DB02806FBC}" srcOrd="0" destOrd="0" presId="urn:microsoft.com/office/officeart/2005/8/layout/hierarchy4"/>
    <dgm:cxn modelId="{EFC05A0F-1CED-4C54-BB9C-46B827B61C53}" type="presParOf" srcId="{C8FF8208-C63F-46BA-9EA7-BD23AF24530D}" destId="{5CE7F283-19DE-4045-B4E7-0529FDA76D26}" srcOrd="1" destOrd="0" presId="urn:microsoft.com/office/officeart/2005/8/layout/hierarchy4"/>
    <dgm:cxn modelId="{AD6305AD-3763-43A6-8581-B3DED2060497}" type="presParOf" srcId="{6F271F96-CD52-49C8-8DC6-C8BA526698A9}" destId="{865AC676-F15B-4A0C-AE14-86B98881333E}" srcOrd="3" destOrd="0" presId="urn:microsoft.com/office/officeart/2005/8/layout/hierarchy4"/>
    <dgm:cxn modelId="{A98BDAC3-3E1D-4ABF-B49C-D385474258BA}" type="presParOf" srcId="{6F271F96-CD52-49C8-8DC6-C8BA526698A9}" destId="{61560E2C-C845-41FB-831E-23168B8FA57A}" srcOrd="4" destOrd="0" presId="urn:microsoft.com/office/officeart/2005/8/layout/hierarchy4"/>
    <dgm:cxn modelId="{86145DD3-DD6D-464E-BB9E-BA94761DB302}" type="presParOf" srcId="{61560E2C-C845-41FB-831E-23168B8FA57A}" destId="{50A9F008-8E19-4C20-BA54-045055E94C2E}" srcOrd="0" destOrd="0" presId="urn:microsoft.com/office/officeart/2005/8/layout/hierarchy4"/>
    <dgm:cxn modelId="{846AB6FA-8E70-4168-9843-72E0C424C625}" type="presParOf" srcId="{61560E2C-C845-41FB-831E-23168B8FA57A}" destId="{F054DE22-0727-4281-9603-FF1C3FA88EE2}" srcOrd="1" destOrd="0" presId="urn:microsoft.com/office/officeart/2005/8/layout/hierarchy4"/>
    <dgm:cxn modelId="{8380396D-71B0-40AC-A1C6-E4E5DE9DABFF}" type="presParOf" srcId="{61560E2C-C845-41FB-831E-23168B8FA57A}" destId="{1370A0AF-B9C4-4A44-B177-4A4C96CBD612}" srcOrd="2" destOrd="0" presId="urn:microsoft.com/office/officeart/2005/8/layout/hierarchy4"/>
    <dgm:cxn modelId="{69D79B2B-F819-4EEF-9A2F-E98812DB7440}" type="presParOf" srcId="{1370A0AF-B9C4-4A44-B177-4A4C96CBD612}" destId="{7323BD74-BA54-447D-BFC3-ADFCDBA74B0E}" srcOrd="0" destOrd="0" presId="urn:microsoft.com/office/officeart/2005/8/layout/hierarchy4"/>
    <dgm:cxn modelId="{25735EE0-323C-455B-A331-8F6232C4F713}" type="presParOf" srcId="{7323BD74-BA54-447D-BFC3-ADFCDBA74B0E}" destId="{D59C2D83-056D-44A9-B627-C79EAFD8C8E7}" srcOrd="0" destOrd="0" presId="urn:microsoft.com/office/officeart/2005/8/layout/hierarchy4"/>
    <dgm:cxn modelId="{857F0A18-75E4-44E1-8DC7-05FAD5195CC2}" type="presParOf" srcId="{7323BD74-BA54-447D-BFC3-ADFCDBA74B0E}" destId="{007AA5E5-B4ED-44BD-B096-1B0164D64760}" srcOrd="1" destOrd="0" presId="urn:microsoft.com/office/officeart/2005/8/layout/hierarchy4"/>
    <dgm:cxn modelId="{3183572D-73CF-48B7-AA1F-B633116056CB}" type="presParOf" srcId="{6F271F96-CD52-49C8-8DC6-C8BA526698A9}" destId="{3E6ECBC9-19F7-4F03-9E8F-130069AB74BA}" srcOrd="5" destOrd="0" presId="urn:microsoft.com/office/officeart/2005/8/layout/hierarchy4"/>
    <dgm:cxn modelId="{F9610BD3-2CAC-4DE6-90C8-1EFC66BFAED1}" type="presParOf" srcId="{6F271F96-CD52-49C8-8DC6-C8BA526698A9}" destId="{5B343C01-976B-44DA-AE27-E8872D43550F}" srcOrd="6" destOrd="0" presId="urn:microsoft.com/office/officeart/2005/8/layout/hierarchy4"/>
    <dgm:cxn modelId="{F0BB888D-21CB-487E-B730-2311A187EB04}" type="presParOf" srcId="{5B343C01-976B-44DA-AE27-E8872D43550F}" destId="{2FF0390C-3A16-45D9-A610-780CA4DF3E51}" srcOrd="0" destOrd="0" presId="urn:microsoft.com/office/officeart/2005/8/layout/hierarchy4"/>
    <dgm:cxn modelId="{3AD7C17E-393D-4200-9590-B7010AA09CFF}" type="presParOf" srcId="{5B343C01-976B-44DA-AE27-E8872D43550F}" destId="{869A16F6-F710-4614-8FBC-9B35CB5D288B}" srcOrd="1" destOrd="0" presId="urn:microsoft.com/office/officeart/2005/8/layout/hierarchy4"/>
    <dgm:cxn modelId="{DAE92405-733B-4EE8-B4FE-ED9EDE45F694}" type="presParOf" srcId="{5B343C01-976B-44DA-AE27-E8872D43550F}" destId="{35811A68-F391-4F75-9C11-F8F314386528}" srcOrd="2" destOrd="0" presId="urn:microsoft.com/office/officeart/2005/8/layout/hierarchy4"/>
    <dgm:cxn modelId="{E2CD31BC-ED4C-48CE-B293-BAD42C00A4B5}" type="presParOf" srcId="{35811A68-F391-4F75-9C11-F8F314386528}" destId="{1DC1C4D5-7DC2-4F61-AEF5-036B1E100CCE}" srcOrd="0" destOrd="0" presId="urn:microsoft.com/office/officeart/2005/8/layout/hierarchy4"/>
    <dgm:cxn modelId="{D5F311B7-30AF-407A-8998-43A15AE32C0C}" type="presParOf" srcId="{1DC1C4D5-7DC2-4F61-AEF5-036B1E100CCE}" destId="{978FE4BC-82A8-4E4F-8017-F4254879E714}" srcOrd="0" destOrd="0" presId="urn:microsoft.com/office/officeart/2005/8/layout/hierarchy4"/>
    <dgm:cxn modelId="{7C5A3C67-A14D-4F10-886A-3A28109D4CD3}" type="presParOf" srcId="{1DC1C4D5-7DC2-4F61-AEF5-036B1E100CCE}" destId="{FF63BBD0-C3CD-4356-9FD6-0F1E10299AF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E4A99-822C-49B3-A5BC-6092F5AD82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DD10BD-C913-4CA2-A9F6-16C3FA0023D2}">
      <dgm:prSet phldrT="[Текст]"/>
      <dgm:spPr>
        <a:solidFill>
          <a:schemeClr val="bg1"/>
        </a:solidFill>
        <a:ln>
          <a:solidFill>
            <a:srgbClr val="AE4524"/>
          </a:solidFill>
        </a:ln>
      </dgm:spPr>
      <dgm:t>
        <a:bodyPr/>
        <a:lstStyle/>
        <a:p>
          <a:r>
            <a:rPr lang="ru-RU" b="1" i="0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Комплексные услуги </a:t>
          </a:r>
          <a:r>
            <a:rPr lang="ru-RU" b="0" i="0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– комплекс мер поддержки, включающих в себя </a:t>
          </a:r>
          <a:r>
            <a:rPr lang="ru-RU" b="0" i="0" u="sng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две и более услуги </a:t>
          </a:r>
          <a:r>
            <a:rPr lang="ru-RU" b="0" i="0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по направлению деятельности Центра поддержки предпринимательства (рекламной, консультационной, образовательной и иных мер поддержки).</a:t>
          </a:r>
          <a:endParaRPr lang="ru-RU" dirty="0">
            <a:solidFill>
              <a:srgbClr val="562212"/>
            </a:solidFill>
          </a:endParaRPr>
        </a:p>
      </dgm:t>
    </dgm:pt>
    <dgm:pt modelId="{4E42440D-0C1F-4FDA-A971-7942EFCA767E}" type="parTrans" cxnId="{36BBEAE7-1495-4FB4-826C-28383FF41D43}">
      <dgm:prSet/>
      <dgm:spPr/>
      <dgm:t>
        <a:bodyPr/>
        <a:lstStyle/>
        <a:p>
          <a:endParaRPr lang="ru-RU"/>
        </a:p>
      </dgm:t>
    </dgm:pt>
    <dgm:pt modelId="{A727B935-47EE-4A40-9884-0343B34BDE07}" type="sibTrans" cxnId="{36BBEAE7-1495-4FB4-826C-28383FF41D43}">
      <dgm:prSet/>
      <dgm:spPr/>
      <dgm:t>
        <a:bodyPr/>
        <a:lstStyle/>
        <a:p>
          <a:endParaRPr lang="ru-RU"/>
        </a:p>
      </dgm:t>
    </dgm:pt>
    <dgm:pt modelId="{8627F0AA-BDCC-48B5-855C-3386EF96125F}" type="pres">
      <dgm:prSet presAssocID="{D10E4A99-822C-49B3-A5BC-6092F5AD82EF}" presName="linear" presStyleCnt="0">
        <dgm:presLayoutVars>
          <dgm:animLvl val="lvl"/>
          <dgm:resizeHandles val="exact"/>
        </dgm:presLayoutVars>
      </dgm:prSet>
      <dgm:spPr/>
    </dgm:pt>
    <dgm:pt modelId="{AE545E72-3B01-4F79-8371-016C21E1E54B}" type="pres">
      <dgm:prSet presAssocID="{A7DD10BD-C913-4CA2-A9F6-16C3FA0023D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079216E-5F10-4012-B260-470E135467D8}" type="presOf" srcId="{A7DD10BD-C913-4CA2-A9F6-16C3FA0023D2}" destId="{AE545E72-3B01-4F79-8371-016C21E1E54B}" srcOrd="0" destOrd="0" presId="urn:microsoft.com/office/officeart/2005/8/layout/vList2"/>
    <dgm:cxn modelId="{F0766F6E-16AA-4FC2-AC68-0B29E0DBB06C}" type="presOf" srcId="{D10E4A99-822C-49B3-A5BC-6092F5AD82EF}" destId="{8627F0AA-BDCC-48B5-855C-3386EF96125F}" srcOrd="0" destOrd="0" presId="urn:microsoft.com/office/officeart/2005/8/layout/vList2"/>
    <dgm:cxn modelId="{36BBEAE7-1495-4FB4-826C-28383FF41D43}" srcId="{D10E4A99-822C-49B3-A5BC-6092F5AD82EF}" destId="{A7DD10BD-C913-4CA2-A9F6-16C3FA0023D2}" srcOrd="0" destOrd="0" parTransId="{4E42440D-0C1F-4FDA-A971-7942EFCA767E}" sibTransId="{A727B935-47EE-4A40-9884-0343B34BDE07}"/>
    <dgm:cxn modelId="{DD2B6B52-FB54-482D-93B3-758D4A4C5097}" type="presParOf" srcId="{8627F0AA-BDCC-48B5-855C-3386EF96125F}" destId="{AE545E72-3B01-4F79-8371-016C21E1E54B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E4A99-822C-49B3-A5BC-6092F5AD82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DD10BD-C913-4CA2-A9F6-16C3FA0023D2}">
      <dgm:prSet phldrT="[Текст]"/>
      <dgm:spPr>
        <a:solidFill>
          <a:srgbClr val="EDD8C2"/>
        </a:solidFill>
      </dgm:spPr>
      <dgm:t>
        <a:bodyPr/>
        <a:lstStyle/>
        <a:p>
          <a:r>
            <a:rPr lang="ru-RU" b="0" i="0" dirty="0">
              <a:solidFill>
                <a:schemeClr val="tx1"/>
              </a:solidFill>
              <a:effectLst/>
              <a:latin typeface="Roboto" panose="02000000000000000000" pitchFamily="2" charset="0"/>
            </a:rPr>
            <a:t>В соответствии с требованиями Приказа Минэкономразвития России №142 от 26.03.2021 г. получателям комплексной услуги необходимо зарегистрироваться на Цифровой платформе по адресу: https://мсп.рф/</a:t>
          </a:r>
          <a:endParaRPr lang="ru-RU" dirty="0">
            <a:solidFill>
              <a:srgbClr val="562212"/>
            </a:solidFill>
          </a:endParaRPr>
        </a:p>
      </dgm:t>
    </dgm:pt>
    <dgm:pt modelId="{4E42440D-0C1F-4FDA-A971-7942EFCA767E}" type="parTrans" cxnId="{36BBEAE7-1495-4FB4-826C-28383FF41D43}">
      <dgm:prSet/>
      <dgm:spPr/>
      <dgm:t>
        <a:bodyPr/>
        <a:lstStyle/>
        <a:p>
          <a:endParaRPr lang="ru-RU"/>
        </a:p>
      </dgm:t>
    </dgm:pt>
    <dgm:pt modelId="{A727B935-47EE-4A40-9884-0343B34BDE07}" type="sibTrans" cxnId="{36BBEAE7-1495-4FB4-826C-28383FF41D43}">
      <dgm:prSet/>
      <dgm:spPr/>
      <dgm:t>
        <a:bodyPr/>
        <a:lstStyle/>
        <a:p>
          <a:endParaRPr lang="ru-RU"/>
        </a:p>
      </dgm:t>
    </dgm:pt>
    <dgm:pt modelId="{4CD815C5-4468-4AF2-8E53-E25C0DC1E3A5}">
      <dgm:prSet phldrT="[Текст]"/>
      <dgm:spPr>
        <a:noFill/>
        <a:ln>
          <a:solidFill>
            <a:srgbClr val="AE4524"/>
          </a:solidFill>
        </a:ln>
      </dgm:spPr>
      <dgm:t>
        <a:bodyPr/>
        <a:lstStyle/>
        <a:p>
          <a:r>
            <a:rPr lang="ru-RU" b="0" i="0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Регистрация на Цифровой платформе МСП проходит через авторизацию на портале “Госуслуги”, ваш профиль должен быть привязан к юридическому лицу или к профилю индивидуального предпринимателя.</a:t>
          </a:r>
          <a:endParaRPr lang="ru-RU" dirty="0">
            <a:solidFill>
              <a:srgbClr val="562212"/>
            </a:solidFill>
          </a:endParaRPr>
        </a:p>
      </dgm:t>
    </dgm:pt>
    <dgm:pt modelId="{B1924EA0-0C76-4F78-A1C3-FAAE0D70473F}" type="parTrans" cxnId="{12C00C94-D1CF-494E-9DDF-676481205EC1}">
      <dgm:prSet/>
      <dgm:spPr/>
      <dgm:t>
        <a:bodyPr/>
        <a:lstStyle/>
        <a:p>
          <a:endParaRPr lang="ru-RU"/>
        </a:p>
      </dgm:t>
    </dgm:pt>
    <dgm:pt modelId="{24D417B3-D702-42D5-9876-ED6A503A40A8}" type="sibTrans" cxnId="{12C00C94-D1CF-494E-9DDF-676481205EC1}">
      <dgm:prSet/>
      <dgm:spPr/>
      <dgm:t>
        <a:bodyPr/>
        <a:lstStyle/>
        <a:p>
          <a:endParaRPr lang="ru-RU"/>
        </a:p>
      </dgm:t>
    </dgm:pt>
    <dgm:pt modelId="{8627F0AA-BDCC-48B5-855C-3386EF96125F}" type="pres">
      <dgm:prSet presAssocID="{D10E4A99-822C-49B3-A5BC-6092F5AD82EF}" presName="linear" presStyleCnt="0">
        <dgm:presLayoutVars>
          <dgm:animLvl val="lvl"/>
          <dgm:resizeHandles val="exact"/>
        </dgm:presLayoutVars>
      </dgm:prSet>
      <dgm:spPr/>
    </dgm:pt>
    <dgm:pt modelId="{AE545E72-3B01-4F79-8371-016C21E1E54B}" type="pres">
      <dgm:prSet presAssocID="{A7DD10BD-C913-4CA2-A9F6-16C3FA0023D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C757E2D-7F23-46FF-9E2F-16B98B032749}" type="pres">
      <dgm:prSet presAssocID="{A727B935-47EE-4A40-9884-0343B34BDE07}" presName="spacer" presStyleCnt="0"/>
      <dgm:spPr/>
    </dgm:pt>
    <dgm:pt modelId="{209052F8-31C7-4835-92D8-94EF80073D3C}" type="pres">
      <dgm:prSet presAssocID="{4CD815C5-4468-4AF2-8E53-E25C0DC1E3A5}" presName="parentText" presStyleLbl="node1" presStyleIdx="1" presStyleCnt="2" custLinFactNeighborX="523" custLinFactNeighborY="20177">
        <dgm:presLayoutVars>
          <dgm:chMax val="0"/>
          <dgm:bulletEnabled val="1"/>
        </dgm:presLayoutVars>
      </dgm:prSet>
      <dgm:spPr/>
    </dgm:pt>
  </dgm:ptLst>
  <dgm:cxnLst>
    <dgm:cxn modelId="{0079216E-5F10-4012-B260-470E135467D8}" type="presOf" srcId="{A7DD10BD-C913-4CA2-A9F6-16C3FA0023D2}" destId="{AE545E72-3B01-4F79-8371-016C21E1E54B}" srcOrd="0" destOrd="0" presId="urn:microsoft.com/office/officeart/2005/8/layout/vList2"/>
    <dgm:cxn modelId="{F0766F6E-16AA-4FC2-AC68-0B29E0DBB06C}" type="presOf" srcId="{D10E4A99-822C-49B3-A5BC-6092F5AD82EF}" destId="{8627F0AA-BDCC-48B5-855C-3386EF96125F}" srcOrd="0" destOrd="0" presId="urn:microsoft.com/office/officeart/2005/8/layout/vList2"/>
    <dgm:cxn modelId="{12C00C94-D1CF-494E-9DDF-676481205EC1}" srcId="{D10E4A99-822C-49B3-A5BC-6092F5AD82EF}" destId="{4CD815C5-4468-4AF2-8E53-E25C0DC1E3A5}" srcOrd="1" destOrd="0" parTransId="{B1924EA0-0C76-4F78-A1C3-FAAE0D70473F}" sibTransId="{24D417B3-D702-42D5-9876-ED6A503A40A8}"/>
    <dgm:cxn modelId="{F2B00DBB-8C1F-4B94-BC0A-A1FD7ED69738}" type="presOf" srcId="{4CD815C5-4468-4AF2-8E53-E25C0DC1E3A5}" destId="{209052F8-31C7-4835-92D8-94EF80073D3C}" srcOrd="0" destOrd="0" presId="urn:microsoft.com/office/officeart/2005/8/layout/vList2"/>
    <dgm:cxn modelId="{36BBEAE7-1495-4FB4-826C-28383FF41D43}" srcId="{D10E4A99-822C-49B3-A5BC-6092F5AD82EF}" destId="{A7DD10BD-C913-4CA2-A9F6-16C3FA0023D2}" srcOrd="0" destOrd="0" parTransId="{4E42440D-0C1F-4FDA-A971-7942EFCA767E}" sibTransId="{A727B935-47EE-4A40-9884-0343B34BDE07}"/>
    <dgm:cxn modelId="{DD2B6B52-FB54-482D-93B3-758D4A4C5097}" type="presParOf" srcId="{8627F0AA-BDCC-48B5-855C-3386EF96125F}" destId="{AE545E72-3B01-4F79-8371-016C21E1E54B}" srcOrd="0" destOrd="0" presId="urn:microsoft.com/office/officeart/2005/8/layout/vList2"/>
    <dgm:cxn modelId="{197417C1-D39D-4560-AA75-CB4FDF916A9A}" type="presParOf" srcId="{8627F0AA-BDCC-48B5-855C-3386EF96125F}" destId="{AC757E2D-7F23-46FF-9E2F-16B98B032749}" srcOrd="1" destOrd="0" presId="urn:microsoft.com/office/officeart/2005/8/layout/vList2"/>
    <dgm:cxn modelId="{DFD416B7-52F5-4953-9FE5-F36E00741137}" type="presParOf" srcId="{8627F0AA-BDCC-48B5-855C-3386EF96125F}" destId="{209052F8-31C7-4835-92D8-94EF80073D3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724B9E-FE42-42CB-8A91-A7E3C37424D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1BD29E-3EA9-4EEA-99F6-E92E3E8D65F1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Объем обязательств Фонда</a:t>
          </a:r>
        </a:p>
      </dgm:t>
    </dgm:pt>
    <dgm:pt modelId="{B59EAFBB-43FB-4A59-86D8-E576BC9C36E2}" type="parTrans" cxnId="{54F1575C-D80A-4CF2-A693-1E8C317F1DE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A7499D-C5BD-40CB-949B-96FA9A6601C0}" type="sibTrans" cxnId="{54F1575C-D80A-4CF2-A693-1E8C317F1DE3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A25F6A-8AEF-4D56-BCC7-775AAF2FFD8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Объем предоставляемой гарантии Фондом не должен превышать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70% 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от объема обязательств субъекта МСП. </a:t>
          </a:r>
        </a:p>
      </dgm:t>
    </dgm:pt>
    <dgm:pt modelId="{9C418A78-B0A4-49BF-B28D-64BD62E23A17}" type="parTrans" cxnId="{C060FE90-80E8-4391-81E7-901786743A31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BBA73-03B7-465D-A245-FBF75F9D6A27}" type="sibTrans" cxnId="{C060FE90-80E8-4391-81E7-901786743A31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C2713-5225-445C-BA5F-A25869B6850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Вознаграждение Фонда</a:t>
          </a:r>
        </a:p>
      </dgm:t>
    </dgm:pt>
    <dgm:pt modelId="{CD47CDEF-46C3-4AC7-885C-4EE6DA85B6BA}" type="parTrans" cxnId="{D5EAD73C-D580-45A4-AEB6-7010408CA02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EE9E9F-9FF8-43EC-9191-90D6B84997EE}" type="sibTrans" cxnId="{D5EAD73C-D580-45A4-AEB6-7010408CA02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221F08-4F8E-4324-8FD4-C30D0B5BA5B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Заемщик  уплачивает Фонду вознаграждение за предоставленное поручительство в размере от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0,5 до 1,25%  годовых от суммы предоставленного поручительства</a:t>
          </a: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 за фактический срок пользования (в днях).</a:t>
          </a:r>
        </a:p>
      </dgm:t>
    </dgm:pt>
    <dgm:pt modelId="{B6EA9B99-A2A3-4D0F-9081-AF865BD34574}" type="parTrans" cxnId="{A4AFB8DA-8803-4EB9-AAB3-A275CC58C0F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00F891-DA6F-431F-A9E0-8CC7FA29EDEA}" type="sibTrans" cxnId="{A4AFB8DA-8803-4EB9-AAB3-A275CC58C0F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1F098C-3E89-4C4B-8B4D-6EF870F432D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Максимальный единовременный объем поручительства Фонда на одного заемщика в 2022 г. составляет – 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25 млн. руб.</a:t>
          </a:r>
        </a:p>
      </dgm:t>
    </dgm:pt>
    <dgm:pt modelId="{05B1BC24-1E8C-404C-8E97-A07709EB4FBB}" type="sibTrans" cxnId="{8C0D8661-6E18-42BB-991B-3A657CC1522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2B47F-D6A9-4B55-8ADC-C68B77A17AE2}" type="parTrans" cxnId="{8C0D8661-6E18-42BB-991B-3A657CC1522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55273-A5A1-4E88-8AE3-4B61771F998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dirty="0">
              <a:latin typeface="Arial" panose="020B0604020202020204" pitchFamily="34" charset="0"/>
              <a:cs typeface="Arial" panose="020B0604020202020204" pitchFamily="34" charset="0"/>
            </a:rPr>
            <a:t>Максимальный объем поручительства на 1 субъекта МСП </a:t>
          </a:r>
          <a:r>
            <a:rPr lang="ru-RU" sz="2000" b="0" dirty="0"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270BDE8C-D4D4-436D-92C2-78645316D7F8}" type="sibTrans" cxnId="{7DD885FB-2673-4E79-A6F2-1B17271A941A}">
      <dgm:prSet/>
      <dgm:spPr/>
      <dgm:t>
        <a:bodyPr/>
        <a:lstStyle/>
        <a:p>
          <a:endParaRPr lang="ru-RU"/>
        </a:p>
      </dgm:t>
    </dgm:pt>
    <dgm:pt modelId="{4BD024A8-99C6-4AA6-A806-F6ECB3DE1815}" type="parTrans" cxnId="{7DD885FB-2673-4E79-A6F2-1B17271A941A}">
      <dgm:prSet/>
      <dgm:spPr/>
      <dgm:t>
        <a:bodyPr/>
        <a:lstStyle/>
        <a:p>
          <a:endParaRPr lang="ru-RU"/>
        </a:p>
      </dgm:t>
    </dgm:pt>
    <dgm:pt modelId="{B2455F04-DA6D-4B4A-B82F-E9565A7927E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43 млн. руб.</a:t>
          </a:r>
        </a:p>
      </dgm:t>
    </dgm:pt>
    <dgm:pt modelId="{DCD2A96E-70ED-4498-9ECA-3772BA974184}" type="parTrans" cxnId="{A17F1FB0-B6BE-4602-9057-C8615F9B8452}">
      <dgm:prSet/>
      <dgm:spPr/>
    </dgm:pt>
    <dgm:pt modelId="{8F2A2061-E12A-4127-8D9E-8A5A27162260}" type="sibTrans" cxnId="{A17F1FB0-B6BE-4602-9057-C8615F9B8452}">
      <dgm:prSet/>
      <dgm:spPr/>
    </dgm:pt>
    <dgm:pt modelId="{32B3EDA6-638E-48B9-ADBD-7E5027701FFC}" type="pres">
      <dgm:prSet presAssocID="{DD724B9E-FE42-42CB-8A91-A7E3C37424DF}" presName="linear" presStyleCnt="0">
        <dgm:presLayoutVars>
          <dgm:dir/>
          <dgm:animLvl val="lvl"/>
          <dgm:resizeHandles val="exact"/>
        </dgm:presLayoutVars>
      </dgm:prSet>
      <dgm:spPr/>
    </dgm:pt>
    <dgm:pt modelId="{45FC1A14-DB7C-48DA-BD19-A1BD108AFEB9}" type="pres">
      <dgm:prSet presAssocID="{001BD29E-3EA9-4EEA-99F6-E92E3E8D65F1}" presName="parentLin" presStyleCnt="0"/>
      <dgm:spPr/>
    </dgm:pt>
    <dgm:pt modelId="{E180F823-38DC-47FB-91DC-66E3DE79453B}" type="pres">
      <dgm:prSet presAssocID="{001BD29E-3EA9-4EEA-99F6-E92E3E8D65F1}" presName="parentLeftMargin" presStyleLbl="node1" presStyleIdx="0" presStyleCnt="2"/>
      <dgm:spPr/>
    </dgm:pt>
    <dgm:pt modelId="{72993425-4F11-4F38-A9AF-7FB63B411108}" type="pres">
      <dgm:prSet presAssocID="{001BD29E-3EA9-4EEA-99F6-E92E3E8D65F1}" presName="parentText" presStyleLbl="node1" presStyleIdx="0" presStyleCnt="2" custScaleY="46207" custLinFactNeighborX="12150" custLinFactNeighborY="-25541">
        <dgm:presLayoutVars>
          <dgm:chMax val="0"/>
          <dgm:bulletEnabled val="1"/>
        </dgm:presLayoutVars>
      </dgm:prSet>
      <dgm:spPr/>
    </dgm:pt>
    <dgm:pt modelId="{1652A676-4C06-402C-B101-521F9680D3EC}" type="pres">
      <dgm:prSet presAssocID="{001BD29E-3EA9-4EEA-99F6-E92E3E8D65F1}" presName="negativeSpace" presStyleCnt="0"/>
      <dgm:spPr/>
    </dgm:pt>
    <dgm:pt modelId="{2D47BEF9-8C25-4A1B-B582-E5E51505E508}" type="pres">
      <dgm:prSet presAssocID="{001BD29E-3EA9-4EEA-99F6-E92E3E8D65F1}" presName="childText" presStyleLbl="conFgAcc1" presStyleIdx="0" presStyleCnt="2" custScaleX="100000" custScaleY="92665" custLinFactNeighborY="-14014">
        <dgm:presLayoutVars>
          <dgm:bulletEnabled val="1"/>
        </dgm:presLayoutVars>
      </dgm:prSet>
      <dgm:spPr/>
    </dgm:pt>
    <dgm:pt modelId="{B0F6271C-BB05-491A-A8D2-7D27D485AA4D}" type="pres">
      <dgm:prSet presAssocID="{69A7499D-C5BD-40CB-949B-96FA9A6601C0}" presName="spaceBetweenRectangles" presStyleCnt="0"/>
      <dgm:spPr/>
    </dgm:pt>
    <dgm:pt modelId="{8162AAAF-82BA-4CB9-B1B1-54B0183CE6A5}" type="pres">
      <dgm:prSet presAssocID="{B74C2713-5225-445C-BA5F-A25869B6850A}" presName="parentLin" presStyleCnt="0"/>
      <dgm:spPr/>
    </dgm:pt>
    <dgm:pt modelId="{93AFE2DA-0F11-46EA-910D-D4C04596F7A9}" type="pres">
      <dgm:prSet presAssocID="{B74C2713-5225-445C-BA5F-A25869B6850A}" presName="parentLeftMargin" presStyleLbl="node1" presStyleIdx="0" presStyleCnt="2"/>
      <dgm:spPr/>
    </dgm:pt>
    <dgm:pt modelId="{EE734925-5F90-430E-A0F9-F84BAABF3366}" type="pres">
      <dgm:prSet presAssocID="{B74C2713-5225-445C-BA5F-A25869B6850A}" presName="parentText" presStyleLbl="node1" presStyleIdx="1" presStyleCnt="2" custScaleY="50922" custLinFactNeighborX="9509" custLinFactNeighborY="-3763">
        <dgm:presLayoutVars>
          <dgm:chMax val="0"/>
          <dgm:bulletEnabled val="1"/>
        </dgm:presLayoutVars>
      </dgm:prSet>
      <dgm:spPr/>
    </dgm:pt>
    <dgm:pt modelId="{6DFBABAE-CAFE-493A-88A6-B06D9F50B531}" type="pres">
      <dgm:prSet presAssocID="{B74C2713-5225-445C-BA5F-A25869B6850A}" presName="negativeSpace" presStyleCnt="0"/>
      <dgm:spPr/>
    </dgm:pt>
    <dgm:pt modelId="{615618F8-9026-4A6D-8923-0BD2EB028DCB}" type="pres">
      <dgm:prSet presAssocID="{B74C2713-5225-445C-BA5F-A25869B6850A}" presName="childText" presStyleLbl="conFgAcc1" presStyleIdx="1" presStyleCnt="2" custScaleY="88358">
        <dgm:presLayoutVars>
          <dgm:bulletEnabled val="1"/>
        </dgm:presLayoutVars>
      </dgm:prSet>
      <dgm:spPr/>
    </dgm:pt>
  </dgm:ptLst>
  <dgm:cxnLst>
    <dgm:cxn modelId="{9599711B-9614-465D-BD30-C1F5B5D95474}" type="presOf" srcId="{F5A55273-A5A1-4E88-8AE3-4B61771F9981}" destId="{2D47BEF9-8C25-4A1B-B582-E5E51505E508}" srcOrd="0" destOrd="2" presId="urn:microsoft.com/office/officeart/2005/8/layout/list1"/>
    <dgm:cxn modelId="{D5EAD73C-D580-45A4-AEB6-7010408CA024}" srcId="{DD724B9E-FE42-42CB-8A91-A7E3C37424DF}" destId="{B74C2713-5225-445C-BA5F-A25869B6850A}" srcOrd="1" destOrd="0" parTransId="{CD47CDEF-46C3-4AC7-885C-4EE6DA85B6BA}" sibTransId="{46EE9E9F-9FF8-43EC-9191-90D6B84997EE}"/>
    <dgm:cxn modelId="{54F1575C-D80A-4CF2-A693-1E8C317F1DE3}" srcId="{DD724B9E-FE42-42CB-8A91-A7E3C37424DF}" destId="{001BD29E-3EA9-4EEA-99F6-E92E3E8D65F1}" srcOrd="0" destOrd="0" parTransId="{B59EAFBB-43FB-4A59-86D8-E576BC9C36E2}" sibTransId="{69A7499D-C5BD-40CB-949B-96FA9A6601C0}"/>
    <dgm:cxn modelId="{8C0D8661-6E18-42BB-991B-3A657CC15225}" srcId="{001BD29E-3EA9-4EEA-99F6-E92E3E8D65F1}" destId="{901F098C-3E89-4C4B-8B4D-6EF870F432D7}" srcOrd="1" destOrd="0" parTransId="{DEC2B47F-D6A9-4B55-8ADC-C68B77A17AE2}" sibTransId="{05B1BC24-1E8C-404C-8E97-A07709EB4FBB}"/>
    <dgm:cxn modelId="{DFE1F46D-7A6A-4699-BDC0-055EC5CEDECE}" type="presOf" srcId="{901F098C-3E89-4C4B-8B4D-6EF870F432D7}" destId="{2D47BEF9-8C25-4A1B-B582-E5E51505E508}" srcOrd="0" destOrd="1" presId="urn:microsoft.com/office/officeart/2005/8/layout/list1"/>
    <dgm:cxn modelId="{4D974076-0C0A-400C-88E3-A015D41069FB}" type="presOf" srcId="{001BD29E-3EA9-4EEA-99F6-E92E3E8D65F1}" destId="{72993425-4F11-4F38-A9AF-7FB63B411108}" srcOrd="1" destOrd="0" presId="urn:microsoft.com/office/officeart/2005/8/layout/list1"/>
    <dgm:cxn modelId="{14863D57-C594-4765-AB48-D1D22D14EF85}" type="presOf" srcId="{23221F08-4F8E-4324-8FD4-C30D0B5BA5B3}" destId="{615618F8-9026-4A6D-8923-0BD2EB028DCB}" srcOrd="0" destOrd="0" presId="urn:microsoft.com/office/officeart/2005/8/layout/list1"/>
    <dgm:cxn modelId="{42BCE87B-7B98-49A7-A936-2D8F6B681B2E}" type="presOf" srcId="{B2455F04-DA6D-4B4A-B82F-E9565A7927E8}" destId="{2D47BEF9-8C25-4A1B-B582-E5E51505E508}" srcOrd="0" destOrd="3" presId="urn:microsoft.com/office/officeart/2005/8/layout/list1"/>
    <dgm:cxn modelId="{C060FE90-80E8-4391-81E7-901786743A31}" srcId="{001BD29E-3EA9-4EEA-99F6-E92E3E8D65F1}" destId="{0BA25F6A-8AEF-4D56-BCC7-775AAF2FFD8C}" srcOrd="0" destOrd="0" parTransId="{9C418A78-B0A4-49BF-B28D-64BD62E23A17}" sibTransId="{726BBA73-03B7-465D-A245-FBF75F9D6A27}"/>
    <dgm:cxn modelId="{2EFA2EA2-FF31-4C0B-B3D6-2BCA2C50B00F}" type="presOf" srcId="{B74C2713-5225-445C-BA5F-A25869B6850A}" destId="{EE734925-5F90-430E-A0F9-F84BAABF3366}" srcOrd="1" destOrd="0" presId="urn:microsoft.com/office/officeart/2005/8/layout/list1"/>
    <dgm:cxn modelId="{69FAFDAC-9A88-40E7-9259-8C54028BEAA8}" type="presOf" srcId="{001BD29E-3EA9-4EEA-99F6-E92E3E8D65F1}" destId="{E180F823-38DC-47FB-91DC-66E3DE79453B}" srcOrd="0" destOrd="0" presId="urn:microsoft.com/office/officeart/2005/8/layout/list1"/>
    <dgm:cxn modelId="{A17F1FB0-B6BE-4602-9057-C8615F9B8452}" srcId="{001BD29E-3EA9-4EEA-99F6-E92E3E8D65F1}" destId="{B2455F04-DA6D-4B4A-B82F-E9565A7927E8}" srcOrd="3" destOrd="0" parTransId="{DCD2A96E-70ED-4498-9ECA-3772BA974184}" sibTransId="{8F2A2061-E12A-4127-8D9E-8A5A27162260}"/>
    <dgm:cxn modelId="{002B77C6-ABBD-4452-9D36-D6DAE0E72565}" type="presOf" srcId="{B74C2713-5225-445C-BA5F-A25869B6850A}" destId="{93AFE2DA-0F11-46EA-910D-D4C04596F7A9}" srcOrd="0" destOrd="0" presId="urn:microsoft.com/office/officeart/2005/8/layout/list1"/>
    <dgm:cxn modelId="{262BCCCA-4A9C-40EA-9978-7CC8D6D450FB}" type="presOf" srcId="{DD724B9E-FE42-42CB-8A91-A7E3C37424DF}" destId="{32B3EDA6-638E-48B9-ADBD-7E5027701FFC}" srcOrd="0" destOrd="0" presId="urn:microsoft.com/office/officeart/2005/8/layout/list1"/>
    <dgm:cxn modelId="{A4AFB8DA-8803-4EB9-AAB3-A275CC58C0F2}" srcId="{B74C2713-5225-445C-BA5F-A25869B6850A}" destId="{23221F08-4F8E-4324-8FD4-C30D0B5BA5B3}" srcOrd="0" destOrd="0" parTransId="{B6EA9B99-A2A3-4D0F-9081-AF865BD34574}" sibTransId="{EE00F891-DA6F-431F-A9E0-8CC7FA29EDEA}"/>
    <dgm:cxn modelId="{04206AF6-9389-4A27-91A2-BE7FB510D4B6}" type="presOf" srcId="{0BA25F6A-8AEF-4D56-BCC7-775AAF2FFD8C}" destId="{2D47BEF9-8C25-4A1B-B582-E5E51505E508}" srcOrd="0" destOrd="0" presId="urn:microsoft.com/office/officeart/2005/8/layout/list1"/>
    <dgm:cxn modelId="{7DD885FB-2673-4E79-A6F2-1B17271A941A}" srcId="{001BD29E-3EA9-4EEA-99F6-E92E3E8D65F1}" destId="{F5A55273-A5A1-4E88-8AE3-4B61771F9981}" srcOrd="2" destOrd="0" parTransId="{4BD024A8-99C6-4AA6-A806-F6ECB3DE1815}" sibTransId="{270BDE8C-D4D4-436D-92C2-78645316D7F8}"/>
    <dgm:cxn modelId="{1AFDD7CF-1BB0-45D6-B744-594A2539503B}" type="presParOf" srcId="{32B3EDA6-638E-48B9-ADBD-7E5027701FFC}" destId="{45FC1A14-DB7C-48DA-BD19-A1BD108AFEB9}" srcOrd="0" destOrd="0" presId="urn:microsoft.com/office/officeart/2005/8/layout/list1"/>
    <dgm:cxn modelId="{A06E922B-F0AE-4E7E-8D8F-BB0EF406F596}" type="presParOf" srcId="{45FC1A14-DB7C-48DA-BD19-A1BD108AFEB9}" destId="{E180F823-38DC-47FB-91DC-66E3DE79453B}" srcOrd="0" destOrd="0" presId="urn:microsoft.com/office/officeart/2005/8/layout/list1"/>
    <dgm:cxn modelId="{DFB8D0CE-F8F2-4F0B-B22F-2250A12D7660}" type="presParOf" srcId="{45FC1A14-DB7C-48DA-BD19-A1BD108AFEB9}" destId="{72993425-4F11-4F38-A9AF-7FB63B411108}" srcOrd="1" destOrd="0" presId="urn:microsoft.com/office/officeart/2005/8/layout/list1"/>
    <dgm:cxn modelId="{61104DBD-ECE6-431C-AF5C-24B804964A01}" type="presParOf" srcId="{32B3EDA6-638E-48B9-ADBD-7E5027701FFC}" destId="{1652A676-4C06-402C-B101-521F9680D3EC}" srcOrd="1" destOrd="0" presId="urn:microsoft.com/office/officeart/2005/8/layout/list1"/>
    <dgm:cxn modelId="{E4C559C3-F1EE-4701-824E-1B131B2D35D4}" type="presParOf" srcId="{32B3EDA6-638E-48B9-ADBD-7E5027701FFC}" destId="{2D47BEF9-8C25-4A1B-B582-E5E51505E508}" srcOrd="2" destOrd="0" presId="urn:microsoft.com/office/officeart/2005/8/layout/list1"/>
    <dgm:cxn modelId="{9CE05254-0FD3-400E-AAA9-02680CDB713B}" type="presParOf" srcId="{32B3EDA6-638E-48B9-ADBD-7E5027701FFC}" destId="{B0F6271C-BB05-491A-A8D2-7D27D485AA4D}" srcOrd="3" destOrd="0" presId="urn:microsoft.com/office/officeart/2005/8/layout/list1"/>
    <dgm:cxn modelId="{96EA1D4C-1BA8-46BB-A8C9-B572BEDF5087}" type="presParOf" srcId="{32B3EDA6-638E-48B9-ADBD-7E5027701FFC}" destId="{8162AAAF-82BA-4CB9-B1B1-54B0183CE6A5}" srcOrd="4" destOrd="0" presId="urn:microsoft.com/office/officeart/2005/8/layout/list1"/>
    <dgm:cxn modelId="{56B4780D-7631-4142-975E-7D9DBD083C0B}" type="presParOf" srcId="{8162AAAF-82BA-4CB9-B1B1-54B0183CE6A5}" destId="{93AFE2DA-0F11-46EA-910D-D4C04596F7A9}" srcOrd="0" destOrd="0" presId="urn:microsoft.com/office/officeart/2005/8/layout/list1"/>
    <dgm:cxn modelId="{CB4A80DA-EFC2-4B6D-AF87-DFBDE5BDCCBE}" type="presParOf" srcId="{8162AAAF-82BA-4CB9-B1B1-54B0183CE6A5}" destId="{EE734925-5F90-430E-A0F9-F84BAABF3366}" srcOrd="1" destOrd="0" presId="urn:microsoft.com/office/officeart/2005/8/layout/list1"/>
    <dgm:cxn modelId="{E16F4D1A-90DD-402C-909D-538AD1C3529B}" type="presParOf" srcId="{32B3EDA6-638E-48B9-ADBD-7E5027701FFC}" destId="{6DFBABAE-CAFE-493A-88A6-B06D9F50B531}" srcOrd="5" destOrd="0" presId="urn:microsoft.com/office/officeart/2005/8/layout/list1"/>
    <dgm:cxn modelId="{D527FAD1-89C6-4AB5-8E34-A620DAA224CB}" type="presParOf" srcId="{32B3EDA6-638E-48B9-ADBD-7E5027701FFC}" destId="{615618F8-9026-4A6D-8923-0BD2EB028DC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BC1C2-6AA8-498C-A69B-60FCE8F46C18}">
      <dsp:nvSpPr>
        <dsp:cNvPr id="0" name=""/>
        <dsp:cNvSpPr/>
      </dsp:nvSpPr>
      <dsp:spPr>
        <a:xfrm>
          <a:off x="0" y="19378"/>
          <a:ext cx="9352127" cy="1475099"/>
        </a:xfrm>
        <a:prstGeom prst="roundRect">
          <a:avLst>
            <a:gd name="adj" fmla="val 10000"/>
          </a:avLst>
        </a:prstGeom>
        <a:solidFill>
          <a:srgbClr val="E04E39"/>
        </a:solidFill>
        <a:ln w="28575" cap="flat" cmpd="sng" algn="ctr">
          <a:solidFill>
            <a:srgbClr val="E04E39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bg1"/>
              </a:solidFill>
              <a:latin typeface="Circe Bold" panose="020B0602020203020203" pitchFamily="34" charset="-52"/>
            </a:rPr>
            <a:t>Структура Центра "Мой бизнес"</a:t>
          </a:r>
        </a:p>
      </dsp:txBody>
      <dsp:txXfrm>
        <a:off x="43204" y="62582"/>
        <a:ext cx="9265719" cy="1388691"/>
      </dsp:txXfrm>
    </dsp:sp>
    <dsp:sp modelId="{64449EBE-000A-40CB-890A-F384521F5721}">
      <dsp:nvSpPr>
        <dsp:cNvPr id="0" name=""/>
        <dsp:cNvSpPr/>
      </dsp:nvSpPr>
      <dsp:spPr>
        <a:xfrm>
          <a:off x="18631" y="1647890"/>
          <a:ext cx="5078503" cy="1874282"/>
        </a:xfrm>
        <a:prstGeom prst="roundRect">
          <a:avLst>
            <a:gd name="adj" fmla="val 10000"/>
          </a:avLst>
        </a:prstGeom>
        <a:solidFill>
          <a:srgbClr val="623B2A"/>
        </a:solidFill>
        <a:ln w="12700" cap="flat" cmpd="sng" algn="ctr">
          <a:solidFill>
            <a:srgbClr val="623B2A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Circe Bold" panose="020B0602020203020203" pitchFamily="34" charset="-52"/>
            </a:rPr>
            <a:t>НО "Магаданский региональный фонд содействия развитию предпринимательства"</a:t>
          </a:r>
        </a:p>
      </dsp:txBody>
      <dsp:txXfrm>
        <a:off x="73527" y="1702786"/>
        <a:ext cx="4968711" cy="1764490"/>
      </dsp:txXfrm>
    </dsp:sp>
    <dsp:sp modelId="{03BA1F3F-5C95-4F2A-9814-235DCB8D3A7F}">
      <dsp:nvSpPr>
        <dsp:cNvPr id="0" name=""/>
        <dsp:cNvSpPr/>
      </dsp:nvSpPr>
      <dsp:spPr>
        <a:xfrm>
          <a:off x="63039" y="3691284"/>
          <a:ext cx="1179970" cy="177699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623B2A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/>
              </a:solidFill>
              <a:latin typeface="Circe Bold" panose="020B0602020203020203" pitchFamily="34" charset="-52"/>
            </a:rPr>
            <a:t>Региональная гарантийная организация (РГО)</a:t>
          </a:r>
        </a:p>
      </dsp:txBody>
      <dsp:txXfrm>
        <a:off x="97599" y="3725844"/>
        <a:ext cx="1110850" cy="1707872"/>
      </dsp:txXfrm>
    </dsp:sp>
    <dsp:sp modelId="{CD8B98D5-0FF0-4BF5-940B-14745EBFB5ED}">
      <dsp:nvSpPr>
        <dsp:cNvPr id="0" name=""/>
        <dsp:cNvSpPr/>
      </dsp:nvSpPr>
      <dsp:spPr>
        <a:xfrm>
          <a:off x="1284567" y="3692954"/>
          <a:ext cx="989451" cy="177699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623B2A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ysClr val="windowText" lastClr="000000"/>
              </a:solidFill>
              <a:latin typeface="Circe Bold" panose="020B0602020203020203" pitchFamily="34" charset="-52"/>
            </a:rPr>
            <a:t>Центр поддержки предпринимательства (ЦПП)</a:t>
          </a:r>
        </a:p>
      </dsp:txBody>
      <dsp:txXfrm>
        <a:off x="1313547" y="3721934"/>
        <a:ext cx="931491" cy="1719032"/>
      </dsp:txXfrm>
    </dsp:sp>
    <dsp:sp modelId="{22DAC478-FE48-4A2F-8310-B979F014793F}">
      <dsp:nvSpPr>
        <dsp:cNvPr id="0" name=""/>
        <dsp:cNvSpPr/>
      </dsp:nvSpPr>
      <dsp:spPr>
        <a:xfrm>
          <a:off x="2363425" y="3694713"/>
          <a:ext cx="1736388" cy="177699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623B2A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ysClr val="windowText" lastClr="000000"/>
              </a:solidFill>
              <a:latin typeface="Circe Bold" panose="020B0602020203020203" pitchFamily="34" charset="-52"/>
            </a:rPr>
            <a:t>Центр компетенций в сфере сельскохозяйственной кооперации                   (Центр компетенций)</a:t>
          </a:r>
        </a:p>
      </dsp:txBody>
      <dsp:txXfrm>
        <a:off x="2414282" y="3745570"/>
        <a:ext cx="1634674" cy="1675278"/>
      </dsp:txXfrm>
    </dsp:sp>
    <dsp:sp modelId="{F255C307-90E1-4525-B816-9B997C6D70B9}">
      <dsp:nvSpPr>
        <dsp:cNvPr id="0" name=""/>
        <dsp:cNvSpPr/>
      </dsp:nvSpPr>
      <dsp:spPr>
        <a:xfrm>
          <a:off x="4177090" y="3694713"/>
          <a:ext cx="959204" cy="1776992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623B2A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/>
              </a:solidFill>
              <a:latin typeface="Circe Bold" panose="020B0602020203020203" pitchFamily="34" charset="-52"/>
            </a:rPr>
            <a:t>Коворкинг</a:t>
          </a:r>
        </a:p>
      </dsp:txBody>
      <dsp:txXfrm>
        <a:off x="4205184" y="3722807"/>
        <a:ext cx="903016" cy="1720804"/>
      </dsp:txXfrm>
    </dsp:sp>
    <dsp:sp modelId="{FE8B61D3-76F4-484F-A4E8-1E1C4F28A948}">
      <dsp:nvSpPr>
        <dsp:cNvPr id="0" name=""/>
        <dsp:cNvSpPr/>
      </dsp:nvSpPr>
      <dsp:spPr>
        <a:xfrm>
          <a:off x="5180248" y="1647890"/>
          <a:ext cx="1310161" cy="1871119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solidFill>
                <a:schemeClr val="bg1"/>
              </a:solidFill>
              <a:latin typeface="Circe Bold" panose="020B0602020203020203" pitchFamily="34" charset="-52"/>
            </a:rPr>
            <a:t>ОГАУК "Агентство по Туризму Магаданской области"</a:t>
          </a:r>
          <a:endParaRPr lang="ru-RU" sz="1200" b="1" kern="1200" dirty="0">
            <a:solidFill>
              <a:schemeClr val="bg1"/>
            </a:solidFill>
            <a:latin typeface="Circe Bold" panose="020B0602020203020203" pitchFamily="34" charset="-52"/>
          </a:endParaRPr>
        </a:p>
      </dsp:txBody>
      <dsp:txXfrm>
        <a:off x="5218621" y="1686263"/>
        <a:ext cx="1233415" cy="1794373"/>
      </dsp:txXfrm>
    </dsp:sp>
    <dsp:sp modelId="{89A83E4C-05F9-4A9C-9455-B5DB02806FBC}">
      <dsp:nvSpPr>
        <dsp:cNvPr id="0" name=""/>
        <dsp:cNvSpPr/>
      </dsp:nvSpPr>
      <dsp:spPr>
        <a:xfrm>
          <a:off x="5224639" y="3688121"/>
          <a:ext cx="1221379" cy="177699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solidFill>
                <a:sysClr val="windowText" lastClr="000000"/>
              </a:solidFill>
              <a:latin typeface="Circe Bold" panose="020B0602020203020203" pitchFamily="34" charset="-52"/>
            </a:rPr>
            <a:t>Центр кластерного развития (ЦКР)</a:t>
          </a:r>
        </a:p>
      </dsp:txBody>
      <dsp:txXfrm>
        <a:off x="5260412" y="3723894"/>
        <a:ext cx="1149833" cy="1705446"/>
      </dsp:txXfrm>
    </dsp:sp>
    <dsp:sp modelId="{50A9F008-8E19-4C20-BA54-045055E94C2E}">
      <dsp:nvSpPr>
        <dsp:cNvPr id="0" name=""/>
        <dsp:cNvSpPr/>
      </dsp:nvSpPr>
      <dsp:spPr>
        <a:xfrm>
          <a:off x="6573523" y="1647890"/>
          <a:ext cx="1506615" cy="1867956"/>
        </a:xfrm>
        <a:prstGeom prst="roundRect">
          <a:avLst>
            <a:gd name="adj" fmla="val 10000"/>
          </a:avLst>
        </a:prstGeom>
        <a:solidFill>
          <a:srgbClr val="C39367"/>
        </a:solidFill>
        <a:ln w="12700" cap="flat" cmpd="sng" algn="ctr">
          <a:solidFill>
            <a:srgbClr val="C3936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  <a:latin typeface="Circe Bold" panose="020B0602020203020203" pitchFamily="34" charset="-52"/>
            </a:rPr>
            <a:t>АНО "Микрокредитная компания Магаданской области"</a:t>
          </a:r>
        </a:p>
      </dsp:txBody>
      <dsp:txXfrm>
        <a:off x="6617650" y="1692017"/>
        <a:ext cx="1418361" cy="1779702"/>
      </dsp:txXfrm>
    </dsp:sp>
    <dsp:sp modelId="{D59C2D83-056D-44A9-B627-C79EAFD8C8E7}">
      <dsp:nvSpPr>
        <dsp:cNvPr id="0" name=""/>
        <dsp:cNvSpPr/>
      </dsp:nvSpPr>
      <dsp:spPr>
        <a:xfrm>
          <a:off x="6752751" y="3684958"/>
          <a:ext cx="1148159" cy="177699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39367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ysClr val="windowText" lastClr="000000"/>
              </a:solidFill>
              <a:latin typeface="Circe Bold" panose="020B0602020203020203" pitchFamily="34" charset="-52"/>
            </a:rPr>
            <a:t>Микрофинан-совая организация (МФО)</a:t>
          </a:r>
          <a:endParaRPr lang="ru-RU" sz="1200" b="1" kern="1200" dirty="0">
            <a:solidFill>
              <a:schemeClr val="bg1"/>
            </a:solidFill>
            <a:latin typeface="Circe Bold" panose="020B0602020203020203" pitchFamily="34" charset="-52"/>
          </a:endParaRPr>
        </a:p>
      </dsp:txBody>
      <dsp:txXfrm>
        <a:off x="6786379" y="3718586"/>
        <a:ext cx="1080903" cy="1709736"/>
      </dsp:txXfrm>
    </dsp:sp>
    <dsp:sp modelId="{2FF0390C-3A16-45D9-A610-780CA4DF3E51}">
      <dsp:nvSpPr>
        <dsp:cNvPr id="0" name=""/>
        <dsp:cNvSpPr/>
      </dsp:nvSpPr>
      <dsp:spPr>
        <a:xfrm>
          <a:off x="8194010" y="1632886"/>
          <a:ext cx="1125248" cy="1908045"/>
        </a:xfrm>
        <a:prstGeom prst="roundRect">
          <a:avLst>
            <a:gd name="adj" fmla="val 10000"/>
          </a:avLst>
        </a:prstGeom>
        <a:solidFill>
          <a:srgbClr val="AE4524"/>
        </a:solidFill>
        <a:ln w="12700" cap="flat" cmpd="sng" algn="ctr">
          <a:solidFill>
            <a:srgbClr val="AE452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Circe Bold" panose="020B0602020203020203" pitchFamily="34" charset="-52"/>
            </a:rPr>
            <a:t>ГАУК "Образовательное творческое объединение культуры</a:t>
          </a:r>
        </a:p>
      </dsp:txBody>
      <dsp:txXfrm>
        <a:off x="8226967" y="1665843"/>
        <a:ext cx="1059334" cy="1842131"/>
      </dsp:txXfrm>
    </dsp:sp>
    <dsp:sp modelId="{978FE4BC-82A8-4E4F-8017-F4254879E714}">
      <dsp:nvSpPr>
        <dsp:cNvPr id="0" name=""/>
        <dsp:cNvSpPr/>
      </dsp:nvSpPr>
      <dsp:spPr>
        <a:xfrm>
          <a:off x="8168368" y="3697752"/>
          <a:ext cx="1174617" cy="177699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AE452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ysClr val="windowText" lastClr="000000"/>
              </a:solidFill>
              <a:latin typeface="Circe Bold" panose="020B0602020203020203" pitchFamily="34" charset="-52"/>
            </a:rPr>
            <a:t>Центр народно-художественных промыслов (ЦНХП</a:t>
          </a:r>
          <a:r>
            <a:rPr lang="ru-RU" sz="1100" b="1" kern="1200" dirty="0">
              <a:solidFill>
                <a:sysClr val="windowText" lastClr="000000"/>
              </a:solidFill>
              <a:latin typeface="Circe Bold" panose="020B0602020203020203" pitchFamily="34" charset="-52"/>
            </a:rPr>
            <a:t>)</a:t>
          </a:r>
        </a:p>
      </dsp:txBody>
      <dsp:txXfrm>
        <a:off x="8202771" y="3732155"/>
        <a:ext cx="1105811" cy="1708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45E72-3B01-4F79-8371-016C21E1E54B}">
      <dsp:nvSpPr>
        <dsp:cNvPr id="0" name=""/>
        <dsp:cNvSpPr/>
      </dsp:nvSpPr>
      <dsp:spPr>
        <a:xfrm>
          <a:off x="0" y="192285"/>
          <a:ext cx="8610719" cy="409500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AE45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i="0" kern="1200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Комплексные услуги </a:t>
          </a:r>
          <a:r>
            <a:rPr lang="ru-RU" sz="3500" b="0" i="0" kern="1200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– комплекс мер поддержки, включающих в себя </a:t>
          </a:r>
          <a:r>
            <a:rPr lang="ru-RU" sz="3500" b="0" i="0" u="sng" kern="1200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две и более услуги </a:t>
          </a:r>
          <a:r>
            <a:rPr lang="ru-RU" sz="3500" b="0" i="0" kern="1200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по направлению деятельности Центра поддержки предпринимательства (рекламной, консультационной, образовательной и иных мер поддержки).</a:t>
          </a:r>
          <a:endParaRPr lang="ru-RU" sz="3500" kern="1200" dirty="0">
            <a:solidFill>
              <a:srgbClr val="562212"/>
            </a:solidFill>
          </a:endParaRPr>
        </a:p>
      </dsp:txBody>
      <dsp:txXfrm>
        <a:off x="199901" y="392186"/>
        <a:ext cx="8210917" cy="3695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45E72-3B01-4F79-8371-016C21E1E54B}">
      <dsp:nvSpPr>
        <dsp:cNvPr id="0" name=""/>
        <dsp:cNvSpPr/>
      </dsp:nvSpPr>
      <dsp:spPr>
        <a:xfrm>
          <a:off x="0" y="39285"/>
          <a:ext cx="8610719" cy="2164500"/>
        </a:xfrm>
        <a:prstGeom prst="roundRect">
          <a:avLst/>
        </a:prstGeom>
        <a:solidFill>
          <a:srgbClr val="EDD8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>
              <a:solidFill>
                <a:schemeClr val="tx1"/>
              </a:solidFill>
              <a:effectLst/>
              <a:latin typeface="Roboto" panose="02000000000000000000" pitchFamily="2" charset="0"/>
            </a:rPr>
            <a:t>В соответствии с требованиями Приказа Минэкономразвития России №142 от 26.03.2021 г. получателям комплексной услуги необходимо зарегистрироваться на Цифровой платформе по адресу: https://мсп.рф/</a:t>
          </a:r>
          <a:endParaRPr lang="ru-RU" sz="2500" kern="1200" dirty="0">
            <a:solidFill>
              <a:srgbClr val="562212"/>
            </a:solidFill>
          </a:endParaRPr>
        </a:p>
      </dsp:txBody>
      <dsp:txXfrm>
        <a:off x="105662" y="144947"/>
        <a:ext cx="8399395" cy="1953176"/>
      </dsp:txXfrm>
    </dsp:sp>
    <dsp:sp modelId="{209052F8-31C7-4835-92D8-94EF80073D3C}">
      <dsp:nvSpPr>
        <dsp:cNvPr id="0" name=""/>
        <dsp:cNvSpPr/>
      </dsp:nvSpPr>
      <dsp:spPr>
        <a:xfrm>
          <a:off x="0" y="2290313"/>
          <a:ext cx="8610719" cy="2164500"/>
        </a:xfrm>
        <a:prstGeom prst="roundRect">
          <a:avLst/>
        </a:prstGeom>
        <a:noFill/>
        <a:ln w="12700" cap="flat" cmpd="sng" algn="ctr">
          <a:solidFill>
            <a:srgbClr val="AE452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>
              <a:solidFill>
                <a:srgbClr val="562212"/>
              </a:solidFill>
              <a:effectLst/>
              <a:latin typeface="Roboto" panose="02000000000000000000" pitchFamily="2" charset="0"/>
            </a:rPr>
            <a:t>Регистрация на Цифровой платформе МСП проходит через авторизацию на портале “Госуслуги”, ваш профиль должен быть привязан к юридическому лицу или к профилю индивидуального предпринимателя.</a:t>
          </a:r>
          <a:endParaRPr lang="ru-RU" sz="2500" kern="1200" dirty="0">
            <a:solidFill>
              <a:srgbClr val="562212"/>
            </a:solidFill>
          </a:endParaRPr>
        </a:p>
      </dsp:txBody>
      <dsp:txXfrm>
        <a:off x="105662" y="2395975"/>
        <a:ext cx="8399395" cy="1953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7BEF9-8C25-4A1B-B582-E5E51505E508}">
      <dsp:nvSpPr>
        <dsp:cNvPr id="0" name=""/>
        <dsp:cNvSpPr/>
      </dsp:nvSpPr>
      <dsp:spPr>
        <a:xfrm>
          <a:off x="0" y="0"/>
          <a:ext cx="8938448" cy="303424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3723" tIns="999744" rIns="693723" bIns="14224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Объем предоставляемой гарантии Фондом не должен превышать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70% 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от объема обязательств субъекта МСП. 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Максимальный единовременный объем поручительства Фонда на одного заемщика в 2022 г. составляет –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25 млн. руб.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i="0" kern="1200" dirty="0">
              <a:latin typeface="Arial" panose="020B0604020202020204" pitchFamily="34" charset="0"/>
              <a:cs typeface="Arial" panose="020B0604020202020204" pitchFamily="34" charset="0"/>
            </a:rPr>
            <a:t>Максимальный объем поручительства на 1 субъекта МСП </a:t>
          </a:r>
          <a:r>
            <a:rPr lang="ru-RU" sz="2000" b="0" kern="1200" dirty="0"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43 млн. руб.</a:t>
          </a:r>
        </a:p>
      </dsp:txBody>
      <dsp:txXfrm>
        <a:off x="0" y="0"/>
        <a:ext cx="8938448" cy="3034245"/>
      </dsp:txXfrm>
    </dsp:sp>
    <dsp:sp modelId="{72993425-4F11-4F38-A9AF-7FB63B411108}">
      <dsp:nvSpPr>
        <dsp:cNvPr id="0" name=""/>
        <dsp:cNvSpPr/>
      </dsp:nvSpPr>
      <dsp:spPr>
        <a:xfrm>
          <a:off x="501223" y="0"/>
          <a:ext cx="6256913" cy="859339"/>
        </a:xfrm>
        <a:prstGeom prst="round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36496" tIns="0" rIns="236496" bIns="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Объем обязательств Фонда</a:t>
          </a:r>
        </a:p>
      </dsp:txBody>
      <dsp:txXfrm>
        <a:off x="543172" y="41949"/>
        <a:ext cx="6173015" cy="775441"/>
      </dsp:txXfrm>
    </dsp:sp>
    <dsp:sp modelId="{615618F8-9026-4A6D-8923-0BD2EB028DCB}">
      <dsp:nvSpPr>
        <dsp:cNvPr id="0" name=""/>
        <dsp:cNvSpPr/>
      </dsp:nvSpPr>
      <dsp:spPr>
        <a:xfrm>
          <a:off x="0" y="3431331"/>
          <a:ext cx="8938448" cy="232334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93723" tIns="999744" rIns="693723" bIns="142240" numCol="1" spcCol="1270" anchor="t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Заемщик  уплачивает Фонду вознаграждение за предоставленное поручительство в размере от </a:t>
          </a: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0,5 до 1,25%  годовых от суммы предоставленного поручительства</a:t>
          </a: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 за фактический срок пользования (в днях).</a:t>
          </a:r>
        </a:p>
      </dsp:txBody>
      <dsp:txXfrm>
        <a:off x="0" y="3431331"/>
        <a:ext cx="8938448" cy="2323340"/>
      </dsp:txXfrm>
    </dsp:sp>
    <dsp:sp modelId="{EE734925-5F90-430E-A0F9-F84BAABF3366}">
      <dsp:nvSpPr>
        <dsp:cNvPr id="0" name=""/>
        <dsp:cNvSpPr/>
      </dsp:nvSpPr>
      <dsp:spPr>
        <a:xfrm>
          <a:off x="489420" y="3344201"/>
          <a:ext cx="6256913" cy="947026"/>
        </a:xfrm>
        <a:prstGeom prst="roundRec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6496" tIns="0" rIns="236496" bIns="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Вознаграждение Фонда</a:t>
          </a:r>
        </a:p>
      </dsp:txBody>
      <dsp:txXfrm>
        <a:off x="535650" y="3390431"/>
        <a:ext cx="6164453" cy="854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50446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5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86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72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23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FB82C-153F-4E5B-9C4D-5017BDDBB9A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68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835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876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42913" y="1231900"/>
            <a:ext cx="5911850" cy="3325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ABF4BB3-89CE-4120-B80D-873A345D143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42913" y="1231900"/>
            <a:ext cx="5911850" cy="33258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ABF4BB3-89CE-4120-B80D-873A345D143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20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4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2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230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  <p:txBody>
          <a:bodyPr/>
          <a:lstStyle/>
          <a:p>
            <a:endParaRPr/>
          </a:p>
        </p:txBody>
      </p:sp>
      <p:sp>
        <p:nvSpPr>
          <p:cNvPr id="3" name="Заметки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BFED40-BD96-C1F3-0262-01E3394AD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433425" y="349219"/>
            <a:ext cx="1607543" cy="36841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00C8C8F-9A43-1A5C-A3FA-E64DE02CF523}"/>
              </a:ext>
            </a:extLst>
          </p:cNvPr>
          <p:cNvSpPr/>
          <p:nvPr userDrawn="1"/>
        </p:nvSpPr>
        <p:spPr>
          <a:xfrm>
            <a:off x="1052244" y="358777"/>
            <a:ext cx="695745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244126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2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63668" y="656687"/>
            <a:ext cx="11591926" cy="14605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rgbClr val="623B2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3"/>
          <p:cNvSpPr>
            <a:spLocks noGrp="1" noEditPoints="1"/>
          </p:cNvSpPr>
          <p:nvPr>
            <p:ph type="body" sz="quarter" idx="10"/>
          </p:nvPr>
        </p:nvSpPr>
        <p:spPr>
          <a:xfrm>
            <a:off x="763670" y="2111982"/>
            <a:ext cx="6985000" cy="1177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solidFill>
                  <a:srgbClr val="623B2A"/>
                </a:solidFill>
              </a:defRPr>
            </a:lvl1pPr>
            <a:lvl2pPr marL="457200" indent="0">
              <a:buNone/>
            </a:lvl2pPr>
            <a:lvl3pPr marL="914400" indent="0">
              <a:buNone/>
            </a:lvl3pPr>
            <a:lvl4pPr marL="1371600" indent="0">
              <a:buNone/>
            </a:lvl4pPr>
            <a:lvl5pPr marL="1828800" indent="0">
              <a:buNone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Заполнитель даты 18"/>
          <p:cNvSpPr>
            <a:spLocks noGrp="1" noEditPoints="1"/>
          </p:cNvSpPr>
          <p:nvPr>
            <p:ph type="dt" sz="half" idx="11"/>
          </p:nvPr>
        </p:nvSpPr>
        <p:spPr>
          <a:xfrm>
            <a:off x="923985" y="7006702"/>
            <a:ext cx="3023950" cy="402483"/>
          </a:xfrm>
          <a:prstGeom prst="rect">
            <a:avLst/>
          </a:prstGeom>
        </p:spPr>
        <p:txBody>
          <a:bodyPr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20" name="Заполнитель нижнего колонтитула 19"/>
          <p:cNvSpPr>
            <a:spLocks noGrp="1" noEditPoints="1"/>
          </p:cNvSpPr>
          <p:nvPr>
            <p:ph type="ftr" sz="quarter" idx="12"/>
          </p:nvPr>
        </p:nvSpPr>
        <p:spPr>
          <a:xfrm>
            <a:off x="4451927" y="7006702"/>
            <a:ext cx="4535924" cy="402483"/>
          </a:xfrm>
          <a:prstGeom prst="rect">
            <a:avLst/>
          </a:prstGeom>
        </p:spPr>
        <p:txBody>
          <a:bodyPr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9C48F-60E2-4D81-7F3A-2E506CA084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433425" y="349219"/>
            <a:ext cx="1607543" cy="36841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8A64F12-C91F-80A3-A5FB-640003F21D86}"/>
              </a:ext>
            </a:extLst>
          </p:cNvPr>
          <p:cNvSpPr/>
          <p:nvPr userDrawn="1"/>
        </p:nvSpPr>
        <p:spPr>
          <a:xfrm>
            <a:off x="1052244" y="358777"/>
            <a:ext cx="695745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194291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775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47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88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4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4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03A2D6A-AECB-8CB7-CA52-5DAECA5FD7EE}"/>
              </a:ext>
            </a:extLst>
          </p:cNvPr>
          <p:cNvSpPr/>
          <p:nvPr userDrawn="1"/>
        </p:nvSpPr>
        <p:spPr>
          <a:xfrm>
            <a:off x="12710220" y="7070327"/>
            <a:ext cx="526576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E70D5-9C83-455F-2BC2-853427C60993}"/>
              </a:ext>
            </a:extLst>
          </p:cNvPr>
          <p:cNvSpPr txBox="1"/>
          <p:nvPr userDrawn="1"/>
        </p:nvSpPr>
        <p:spPr>
          <a:xfrm>
            <a:off x="12682918" y="7127890"/>
            <a:ext cx="58118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emf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5.png"/><Relationship Id="rId4" Type="http://schemas.openxmlformats.org/officeDocument/2006/relationships/image" Target="../media/image3.emf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emf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11" Type="http://schemas.openxmlformats.org/officeDocument/2006/relationships/image" Target="../media/image5.png"/><Relationship Id="rId5" Type="http://schemas.openxmlformats.org/officeDocument/2006/relationships/image" Target="../media/image44.jpeg"/><Relationship Id="rId10" Type="http://schemas.microsoft.com/office/2007/relationships/diagramDrawing" Target="../diagrams/drawing3.xml"/><Relationship Id="rId4" Type="http://schemas.openxmlformats.org/officeDocument/2006/relationships/image" Target="../media/image7.emf"/><Relationship Id="rId9" Type="http://schemas.openxmlformats.org/officeDocument/2006/relationships/diagramColors" Target="../diagrams/colors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2;&#1086;&#1085;&#1076;&#1084;&#1072;&#1075;&#1072;&#1076;&#1072;&#1085;.&#1088;&#1092;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economy.49gov.ru/activities/main_activities/business/" TargetMode="External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hyperlink" Target="https://dizo.49gov.ru/activities/property_suppor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hyperlink" Target="https://&#1092;&#1086;&#1085;&#1076;&#1084;&#1072;&#1075;&#1072;&#1076;&#1072;&#1085;.&#1088;&#1092;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emf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.png"/><Relationship Id="rId5" Type="http://schemas.openxmlformats.org/officeDocument/2006/relationships/diagramData" Target="../diagrams/data2.xml"/><Relationship Id="rId10" Type="http://schemas.openxmlformats.org/officeDocument/2006/relationships/image" Target="../media/image5.png"/><Relationship Id="rId4" Type="http://schemas.openxmlformats.org/officeDocument/2006/relationships/image" Target="../media/image7.emf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3.emf"/><Relationship Id="rId4" Type="http://schemas.openxmlformats.org/officeDocument/2006/relationships/image" Target="../media/image12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.emf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5"/>
          <p:cNvSpPr/>
          <p:nvPr/>
        </p:nvSpPr>
        <p:spPr>
          <a:xfrm>
            <a:off x="4503147" y="5893068"/>
            <a:ext cx="4108872" cy="1185727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rcRect t="29636" r="25088"/>
          <a:stretch/>
        </p:blipFill>
        <p:spPr>
          <a:xfrm>
            <a:off x="6303894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778401" y="5761650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10432482" y="6227268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>
          <a:xfrm>
            <a:off x="7167564" y="-940601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9818" y="269708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39807" y="7078795"/>
            <a:ext cx="566252" cy="48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98394" y="2502535"/>
            <a:ext cx="8810540" cy="235239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20428" y="2657684"/>
            <a:ext cx="9166475" cy="2328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«Меры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поддержки </a:t>
            </a:r>
          </a:p>
          <a:p>
            <a:pPr algn="ctr">
              <a:lnSpc>
                <a:spcPct val="107000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предпринимателей </a:t>
            </a:r>
          </a:p>
          <a:p>
            <a:pPr algn="ctr">
              <a:lnSpc>
                <a:spcPct val="107000"/>
              </a:lnSpc>
            </a:pP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Магаданской области в 2022 году»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ru-RU" sz="3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86903" y="192307"/>
            <a:ext cx="1854042" cy="796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Изображение 3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555564" y="816276"/>
            <a:ext cx="8004043" cy="1236202"/>
          </a:xfrm>
          <a:prstGeom prst="rect">
            <a:avLst/>
          </a:prstGeom>
        </p:spPr>
      </p:pic>
      <p:sp>
        <p:nvSpPr>
          <p:cNvPr id="33" name="Текст. поле 32"/>
          <p:cNvSpPr txBox="1"/>
          <p:nvPr/>
        </p:nvSpPr>
        <p:spPr>
          <a:xfrm>
            <a:off x="5510696" y="6164295"/>
            <a:ext cx="426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 Магадан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694AE-9EC1-485F-B80C-B6265B3F787E}"/>
              </a:ext>
            </a:extLst>
          </p:cNvPr>
          <p:cNvSpPr txBox="1"/>
          <p:nvPr/>
        </p:nvSpPr>
        <p:spPr>
          <a:xfrm>
            <a:off x="4662366" y="5209823"/>
            <a:ext cx="6864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Исполнительный директор Фонда</a:t>
            </a:r>
          </a:p>
          <a:p>
            <a:pPr algn="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Дубовая Елена Владимировна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2048" y="702929"/>
            <a:ext cx="9607359" cy="56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Консультационные услуги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9210D1-FE7C-49D7-A90C-92226FB51E8D}"/>
              </a:ext>
            </a:extLst>
          </p:cNvPr>
          <p:cNvSpPr/>
          <p:nvPr/>
        </p:nvSpPr>
        <p:spPr>
          <a:xfrm>
            <a:off x="10352518" y="313394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Арка 39">
            <a:extLst>
              <a:ext uri="{FF2B5EF4-FFF2-40B4-BE49-F238E27FC236}">
                <a16:creationId xmlns:a16="http://schemas.microsoft.com/office/drawing/2014/main" id="{656C9BE1-E404-4778-BA4F-85B9BC537A67}"/>
              </a:ext>
            </a:extLst>
          </p:cNvPr>
          <p:cNvSpPr/>
          <p:nvPr/>
        </p:nvSpPr>
        <p:spPr>
          <a:xfrm rot="6130334">
            <a:off x="12164906" y="911632"/>
            <a:ext cx="3282559" cy="3537172"/>
          </a:xfrm>
          <a:prstGeom prst="blockArc">
            <a:avLst>
              <a:gd name="adj1" fmla="val 19423086"/>
              <a:gd name="adj2" fmla="val 9427419"/>
              <a:gd name="adj3" fmla="val 2558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1B830F9-1680-43C2-8455-D92DA548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654" y="3790129"/>
            <a:ext cx="9221689" cy="14611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Сторонние эксперты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36EF5-58AC-4015-A8F9-376398AAF9C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53801" y="1659175"/>
            <a:ext cx="4038600" cy="250983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sz="34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сотрудников Фонда о мерах поддержки по результатам проведенного </a:t>
            </a:r>
            <a:r>
              <a:rPr lang="ru-RU" sz="3400" b="1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прескоринга</a:t>
            </a:r>
            <a:r>
              <a:rPr lang="ru-RU" sz="34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3400" dirty="0">
                <a:solidFill>
                  <a:srgbClr val="56221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предварительной оценки количественных и качественных показателей деятельности субъекта МСП на основе данных в открытых источниках.</a:t>
            </a:r>
            <a:endParaRPr lang="ru-RU" sz="3400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34A7926A-E39D-49D4-AA9E-0BF8EA80129D}"/>
              </a:ext>
            </a:extLst>
          </p:cNvPr>
          <p:cNvSpPr txBox="1">
            <a:spLocks/>
          </p:cNvSpPr>
          <p:nvPr/>
        </p:nvSpPr>
        <p:spPr>
          <a:xfrm>
            <a:off x="6840606" y="4944549"/>
            <a:ext cx="4302454" cy="2464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Бухгалтерское сопровождение</a:t>
            </a:r>
          </a:p>
          <a:p>
            <a:pPr algn="ctr"/>
            <a:r>
              <a:rPr lang="ru-RU" sz="32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«Ваш бухгалтер»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8(4132)222-322 по предварительной записи </a:t>
            </a:r>
          </a:p>
          <a:p>
            <a:pPr marL="0" indent="0" algn="ctr">
              <a:buNone/>
            </a:pPr>
            <a:endParaRPr lang="ru-RU" sz="32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Колычева Алла Валерьевна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(914) 8517206 по предварительной записи </a:t>
            </a:r>
          </a:p>
          <a:p>
            <a:pPr marL="0" indent="0">
              <a:buNone/>
            </a:pP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1" name="Арка 30">
            <a:extLst>
              <a:ext uri="{FF2B5EF4-FFF2-40B4-BE49-F238E27FC236}">
                <a16:creationId xmlns:a16="http://schemas.microsoft.com/office/drawing/2014/main" id="{64F944AE-3197-4DB6-9B9A-87078056E158}"/>
              </a:ext>
            </a:extLst>
          </p:cNvPr>
          <p:cNvSpPr/>
          <p:nvPr/>
        </p:nvSpPr>
        <p:spPr>
          <a:xfrm rot="15761695">
            <a:off x="-1398136" y="3820964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C79658-5A08-4D46-96D0-5205E5A50BFA}"/>
              </a:ext>
            </a:extLst>
          </p:cNvPr>
          <p:cNvSpPr txBox="1"/>
          <p:nvPr/>
        </p:nvSpPr>
        <p:spPr>
          <a:xfrm>
            <a:off x="1580501" y="4944547"/>
            <a:ext cx="52884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Юридическое сопровождение</a:t>
            </a:r>
          </a:p>
          <a:p>
            <a:pPr algn="ctr"/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Фролова Надежда Васильевна</a:t>
            </a:r>
          </a:p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8(914)854-29-71 (Максим Васильевич) по предварительной записи</a:t>
            </a:r>
          </a:p>
          <a:p>
            <a:pPr algn="ctr"/>
            <a:endParaRPr lang="ru-RU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Колесников Игорь </a:t>
            </a:r>
            <a:r>
              <a:rPr lang="ru-RU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Вольдемарович</a:t>
            </a:r>
            <a:endParaRPr lang="ru-RU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8(908)227-11-36 по предварительной записи </a:t>
            </a:r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57523B-0A6E-4BBC-AABD-8666E5ECF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67" y="1358324"/>
            <a:ext cx="4215411" cy="2868218"/>
          </a:xfrm>
          <a:prstGeom prst="rect">
            <a:avLst/>
          </a:prstGeom>
        </p:spPr>
      </p:pic>
      <p:pic>
        <p:nvPicPr>
          <p:cNvPr id="13" name="Изображение 31">
            <a:extLst>
              <a:ext uri="{FF2B5EF4-FFF2-40B4-BE49-F238E27FC236}">
                <a16:creationId xmlns:a16="http://schemas.microsoft.com/office/drawing/2014/main" id="{64D05E52-CDCF-4152-9339-E961972D0F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352517" y="167803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6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Арка 31">
            <a:extLst>
              <a:ext uri="{FF2B5EF4-FFF2-40B4-BE49-F238E27FC236}">
                <a16:creationId xmlns:a16="http://schemas.microsoft.com/office/drawing/2014/main" id="{3514DB3B-F908-46F4-954D-E6A15FF33825}"/>
              </a:ext>
            </a:extLst>
          </p:cNvPr>
          <p:cNvSpPr/>
          <p:nvPr/>
        </p:nvSpPr>
        <p:spPr>
          <a:xfrm rot="18744329">
            <a:off x="-1671178" y="4088135"/>
            <a:ext cx="2630445" cy="2762751"/>
          </a:xfrm>
          <a:prstGeom prst="blockArc">
            <a:avLst>
              <a:gd name="adj1" fmla="val 19423086"/>
              <a:gd name="adj2" fmla="val 9427419"/>
              <a:gd name="adj3" fmla="val 2558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D9E264-2B70-4028-9A33-76345353AF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36" r="25088"/>
          <a:stretch/>
        </p:blipFill>
        <p:spPr>
          <a:xfrm>
            <a:off x="14193888" y="-169959"/>
            <a:ext cx="6645162" cy="62399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1106" y="616239"/>
            <a:ext cx="6709538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Электронные </a:t>
            </a:r>
          </a:p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торговые площадки</a:t>
            </a:r>
            <a:endParaRPr lang="ru-RU" sz="3200" dirty="0">
              <a:solidFill>
                <a:srgbClr val="F37334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9304" y="2019914"/>
            <a:ext cx="4444452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Clr>
                <a:srgbClr val="ED5338"/>
              </a:buClr>
              <a:buSzPts val="1100"/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A8964D-F3A4-4375-A206-859F64FF668E}"/>
              </a:ext>
            </a:extLst>
          </p:cNvPr>
          <p:cNvSpPr/>
          <p:nvPr/>
        </p:nvSpPr>
        <p:spPr>
          <a:xfrm>
            <a:off x="10175205" y="230046"/>
            <a:ext cx="2884121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F1847C-8C5A-4A66-96DD-003DDFEA13D8}"/>
              </a:ext>
            </a:extLst>
          </p:cNvPr>
          <p:cNvSpPr txBox="1"/>
          <p:nvPr/>
        </p:nvSpPr>
        <p:spPr>
          <a:xfrm>
            <a:off x="2483828" y="1806670"/>
            <a:ext cx="8336955" cy="30777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«Содействие в размещении  на электронных торговых площадках продукции субъекта малого и среднего предпринимательства на торговой площадке».</a:t>
            </a:r>
          </a:p>
          <a:p>
            <a:pPr algn="just"/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финансирования 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300 тыс. рублей в год на одного Получателя поддержки.</a:t>
            </a:r>
          </a:p>
          <a:p>
            <a:pPr algn="just"/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текущий момент размещать продукцию субъектов МСП можно на следующих площадках: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платформе Ярмарка Мастеров — </a:t>
            </a:r>
            <a:r>
              <a:rPr lang="ru-RU" sz="1600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Livemaster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торговая площадка Fordaq.com;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государственных торгов в соответствии с 44-ФЗ, 223-ФЗ.</a:t>
            </a:r>
          </a:p>
          <a:p>
            <a:pPr algn="just"/>
            <a:endParaRPr lang="ru-RU" sz="200" dirty="0">
              <a:solidFill>
                <a:srgbClr val="562212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87FE895-46F0-490E-9B24-2B0150D2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64" y="4949103"/>
            <a:ext cx="3223549" cy="8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821EEAA-01D4-4D17-81C3-1998725B6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17" y="5005940"/>
            <a:ext cx="1216873" cy="9271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E89023-EF57-4B4D-9073-53AFD2124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589" y="4969589"/>
            <a:ext cx="2769194" cy="2096973"/>
          </a:xfrm>
          <a:prstGeom prst="rect">
            <a:avLst/>
          </a:prstGeom>
        </p:spPr>
      </p:pic>
      <p:pic>
        <p:nvPicPr>
          <p:cNvPr id="24" name="Изображение 31">
            <a:extLst>
              <a:ext uri="{FF2B5EF4-FFF2-40B4-BE49-F238E27FC236}">
                <a16:creationId xmlns:a16="http://schemas.microsoft.com/office/drawing/2014/main" id="{1309E884-EF4E-4725-9FBD-101D87F69DE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513237" y="279968"/>
            <a:ext cx="2757553" cy="4258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4396E6-251A-5A87-2BBC-F06F6B2F1CC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63" y="6348604"/>
            <a:ext cx="3629425" cy="5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3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Арка 31">
            <a:extLst>
              <a:ext uri="{FF2B5EF4-FFF2-40B4-BE49-F238E27FC236}">
                <a16:creationId xmlns:a16="http://schemas.microsoft.com/office/drawing/2014/main" id="{3514DB3B-F908-46F4-954D-E6A15FF33825}"/>
              </a:ext>
            </a:extLst>
          </p:cNvPr>
          <p:cNvSpPr/>
          <p:nvPr/>
        </p:nvSpPr>
        <p:spPr>
          <a:xfrm rot="18744329">
            <a:off x="-1384974" y="4369757"/>
            <a:ext cx="2473453" cy="2473453"/>
          </a:xfrm>
          <a:prstGeom prst="blockArc">
            <a:avLst>
              <a:gd name="adj1" fmla="val 19423086"/>
              <a:gd name="adj2" fmla="val 9427419"/>
              <a:gd name="adj3" fmla="val 2558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D9E264-2B70-4028-9A33-76345353AF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36" r="25088"/>
          <a:stretch/>
        </p:blipFill>
        <p:spPr>
          <a:xfrm>
            <a:off x="14193888" y="-169959"/>
            <a:ext cx="6645162" cy="62399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97844" y="625995"/>
            <a:ext cx="6709538" cy="93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Содействие в разработке франшиз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59304" y="2019914"/>
            <a:ext cx="4444452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Clr>
                <a:srgbClr val="ED5338"/>
              </a:buClr>
              <a:buSzPts val="1100"/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A8964D-F3A4-4375-A206-859F64FF668E}"/>
              </a:ext>
            </a:extLst>
          </p:cNvPr>
          <p:cNvSpPr/>
          <p:nvPr/>
        </p:nvSpPr>
        <p:spPr>
          <a:xfrm>
            <a:off x="11328400" y="214151"/>
            <a:ext cx="1936971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9F7F55-9EC0-4EA6-A917-92E8A86B0DB7}"/>
              </a:ext>
            </a:extLst>
          </p:cNvPr>
          <p:cNvSpPr txBox="1"/>
          <p:nvPr/>
        </p:nvSpPr>
        <p:spPr>
          <a:xfrm>
            <a:off x="2197844" y="1755240"/>
            <a:ext cx="903221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«Содействие в разработке франшиз» </a:t>
            </a:r>
            <a:r>
              <a:rPr lang="ru-RU" sz="20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в себя мероприятия,  связанные с аудитом бизнеса и анализом рынка, разработкой состава франшизы, разработкой пакетов франшизы (определение стоимости), созданием финансовой модели франшизы, юридической упаковкой, презентацией франшиз, рекомендациями по продаже.</a:t>
            </a:r>
          </a:p>
          <a:p>
            <a:endParaRPr lang="ru-RU" sz="20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финансирования </a:t>
            </a:r>
            <a:r>
              <a:rPr lang="ru-RU" sz="20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500 тыс. рублей в год на одного Получателя поддержки.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108712E-0DF3-42B0-985C-C04EA91AE9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85" y="5500252"/>
            <a:ext cx="2730342" cy="3412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9117DEA-BED7-46E1-B901-5E592B7788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06" y="4824480"/>
            <a:ext cx="1288590" cy="14188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FE89023-EF57-4B4D-9073-53AFD2124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461" y="4824481"/>
            <a:ext cx="3194197" cy="2418807"/>
          </a:xfrm>
          <a:prstGeom prst="rect">
            <a:avLst/>
          </a:prstGeom>
        </p:spPr>
      </p:pic>
      <p:pic>
        <p:nvPicPr>
          <p:cNvPr id="24" name="Изображение 31">
            <a:extLst>
              <a:ext uri="{FF2B5EF4-FFF2-40B4-BE49-F238E27FC236}">
                <a16:creationId xmlns:a16="http://schemas.microsoft.com/office/drawing/2014/main" id="{1309E884-EF4E-4725-9FBD-101D87F69DE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556835" y="200100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6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Арка 31">
            <a:extLst>
              <a:ext uri="{FF2B5EF4-FFF2-40B4-BE49-F238E27FC236}">
                <a16:creationId xmlns:a16="http://schemas.microsoft.com/office/drawing/2014/main" id="{3514DB3B-F908-46F4-954D-E6A15FF33825}"/>
              </a:ext>
            </a:extLst>
          </p:cNvPr>
          <p:cNvSpPr/>
          <p:nvPr/>
        </p:nvSpPr>
        <p:spPr>
          <a:xfrm rot="18744329">
            <a:off x="-1417282" y="2543110"/>
            <a:ext cx="2473453" cy="2473453"/>
          </a:xfrm>
          <a:prstGeom prst="blockArc">
            <a:avLst>
              <a:gd name="adj1" fmla="val 19423086"/>
              <a:gd name="adj2" fmla="val 9427419"/>
              <a:gd name="adj3" fmla="val 2558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D9E264-2B70-4028-9A33-76345353AF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36" r="25088"/>
          <a:stretch/>
        </p:blipFill>
        <p:spPr>
          <a:xfrm>
            <a:off x="6719888" y="-176406"/>
            <a:ext cx="6269595" cy="58872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92653" y="650345"/>
            <a:ext cx="9493446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Ярмарки, выставки, бизнес-миссии</a:t>
            </a:r>
            <a:endParaRPr lang="ru-RU" sz="3200" dirty="0">
              <a:solidFill>
                <a:srgbClr val="F37334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9304" y="2019914"/>
            <a:ext cx="4444452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Clr>
                <a:srgbClr val="ED5338"/>
              </a:buClr>
              <a:buSzPts val="1100"/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A8964D-F3A4-4375-A206-859F64FF668E}"/>
              </a:ext>
            </a:extLst>
          </p:cNvPr>
          <p:cNvSpPr/>
          <p:nvPr/>
        </p:nvSpPr>
        <p:spPr>
          <a:xfrm>
            <a:off x="11147122" y="338568"/>
            <a:ext cx="2123517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AA673ED-8B34-4878-847E-7FD2A7C5D1A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>
          <a:xfrm>
            <a:off x="142809" y="6632928"/>
            <a:ext cx="1854042" cy="18534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EF24C2-DC71-4754-84E7-C739398D6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57" y="1435138"/>
            <a:ext cx="2862565" cy="178401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B9F7F55-9EC0-4EA6-A917-92E8A86B0DB7}"/>
              </a:ext>
            </a:extLst>
          </p:cNvPr>
          <p:cNvSpPr txBox="1"/>
          <p:nvPr/>
        </p:nvSpPr>
        <p:spPr>
          <a:xfrm>
            <a:off x="2292653" y="1780733"/>
            <a:ext cx="4342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 организации участия в бизнес-миссиях, ярмарках, выставках, </a:t>
            </a:r>
            <a:r>
              <a:rPr lang="ru-RU" b="1" dirty="0" err="1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конгрессных</a:t>
            </a:r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иных мероприятиях на территории Российской Федерации.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54ED4-F12D-41CF-BEF7-29B2EE7FFEFD}"/>
              </a:ext>
            </a:extLst>
          </p:cNvPr>
          <p:cNvSpPr txBox="1"/>
          <p:nvPr/>
        </p:nvSpPr>
        <p:spPr>
          <a:xfrm>
            <a:off x="2293044" y="5384425"/>
            <a:ext cx="5441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финансирования </a:t>
            </a:r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just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тыс. рублей на одного Получателя поддержки в год.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5BF75C-5BB9-4D1A-973D-86F2A35590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57" y="5111526"/>
            <a:ext cx="2979564" cy="17030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80230B-3B34-442B-AD3A-0A43629B25BA}"/>
              </a:ext>
            </a:extLst>
          </p:cNvPr>
          <p:cNvSpPr txBox="1"/>
          <p:nvPr/>
        </p:nvSpPr>
        <p:spPr>
          <a:xfrm>
            <a:off x="2346270" y="3531807"/>
            <a:ext cx="50227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Подразумевает создание, разработку и оформление информационного стенда субъекта МСП, участвующего в данном мероприятии организационно-выездного характера</a:t>
            </a:r>
          </a:p>
        </p:txBody>
      </p:sp>
      <p:pic>
        <p:nvPicPr>
          <p:cNvPr id="15" name="Изображение 31">
            <a:extLst>
              <a:ext uri="{FF2B5EF4-FFF2-40B4-BE49-F238E27FC236}">
                <a16:creationId xmlns:a16="http://schemas.microsoft.com/office/drawing/2014/main" id="{FDF08185-FE9C-46FB-BBE4-DF6901E3E62C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547901" y="249144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7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Арка 31">
            <a:extLst>
              <a:ext uri="{FF2B5EF4-FFF2-40B4-BE49-F238E27FC236}">
                <a16:creationId xmlns:a16="http://schemas.microsoft.com/office/drawing/2014/main" id="{3514DB3B-F908-46F4-954D-E6A15FF33825}"/>
              </a:ext>
            </a:extLst>
          </p:cNvPr>
          <p:cNvSpPr/>
          <p:nvPr/>
        </p:nvSpPr>
        <p:spPr>
          <a:xfrm rot="18744329">
            <a:off x="-1516042" y="1559851"/>
            <a:ext cx="2473453" cy="2473453"/>
          </a:xfrm>
          <a:prstGeom prst="blockArc">
            <a:avLst>
              <a:gd name="adj1" fmla="val 19423086"/>
              <a:gd name="adj2" fmla="val 9427419"/>
              <a:gd name="adj3" fmla="val 2558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D9E264-2B70-4028-9A33-76345353AF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636" r="25088"/>
          <a:stretch/>
        </p:blipFill>
        <p:spPr>
          <a:xfrm>
            <a:off x="7045587" y="-2676432"/>
            <a:ext cx="5754812" cy="54038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25044" y="723047"/>
            <a:ext cx="9493446" cy="1351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Сертификация, патентование, анализ потенциала малых и средних предприятий</a:t>
            </a:r>
            <a:endParaRPr lang="ru-RU" sz="3200" dirty="0">
              <a:solidFill>
                <a:srgbClr val="F37334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59304" y="2019914"/>
            <a:ext cx="4444452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>
              <a:buClr>
                <a:srgbClr val="ED5338"/>
              </a:buClr>
              <a:buSzPts val="1400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5000"/>
              </a:lnSpc>
              <a:buClr>
                <a:srgbClr val="ED5338"/>
              </a:buClr>
              <a:buSzPts val="1100"/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ED5338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A8964D-F3A4-4375-A206-859F64FF668E}"/>
              </a:ext>
            </a:extLst>
          </p:cNvPr>
          <p:cNvSpPr/>
          <p:nvPr/>
        </p:nvSpPr>
        <p:spPr>
          <a:xfrm>
            <a:off x="11235267" y="197306"/>
            <a:ext cx="1807927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AA673ED-8B34-4878-847E-7FD2A7C5D1A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>
          <a:xfrm>
            <a:off x="6234695" y="6955011"/>
            <a:ext cx="1854042" cy="18534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C6724D-F581-4B3B-87DA-A44432B469AA}"/>
              </a:ext>
            </a:extLst>
          </p:cNvPr>
          <p:cNvSpPr txBox="1"/>
          <p:nvPr/>
        </p:nvSpPr>
        <p:spPr>
          <a:xfrm>
            <a:off x="1936811" y="4280708"/>
            <a:ext cx="43711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сертификации товаров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работ и услуг предпринимателя Магаданской области (в том числе международной), а также сертификация (при наличии соответствующей квалификации) предпринимателя либо его товаров, работ, услуг по системе менеджмента качества в соответствии с международными стандартами.</a:t>
            </a:r>
          </a:p>
          <a:p>
            <a:pPr algn="just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поддержки: 400 тыс. рублей.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BC663C-3F1A-4E52-AEBF-071DBA7BD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258" y="3756752"/>
            <a:ext cx="1360372" cy="136037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F4FFF8-6275-4C0D-8685-448E79E449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70" y="3821475"/>
            <a:ext cx="1329914" cy="13299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AD33A3-381A-4C42-9B40-BF7D33BE4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34" y="5131927"/>
            <a:ext cx="2095500" cy="218122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C81E3BE-516E-4087-9EE1-5F7FA22139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79" y="5474050"/>
            <a:ext cx="1404585" cy="12875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E352687-B912-49E4-9D11-A0674CEB655C}"/>
              </a:ext>
            </a:extLst>
          </p:cNvPr>
          <p:cNvSpPr txBox="1"/>
          <p:nvPr/>
        </p:nvSpPr>
        <p:spPr>
          <a:xfrm>
            <a:off x="2594968" y="2442130"/>
            <a:ext cx="5512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Данная программа </a:t>
            </a:r>
            <a:r>
              <a:rPr lang="ru-RU" sz="1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в себя все виды сертификации, патентование, регистрация товарного знака, помощь в регистрации авторских прав, прав на изобретения, интеллектуальных прав.</a:t>
            </a:r>
          </a:p>
          <a:p>
            <a:pPr algn="just"/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поддержки в рамках патентных исследований: 300 тыс. рублей.</a:t>
            </a:r>
          </a:p>
          <a:p>
            <a:pPr algn="just"/>
            <a:endParaRPr lang="ru-RU" sz="1600" dirty="0">
              <a:solidFill>
                <a:srgbClr val="562212"/>
              </a:solidFill>
              <a:latin typeface="Circe" panose="020B0502020203020203" pitchFamily="34" charset="-52"/>
              <a:cs typeface="Arial" panose="020B0604020202020204" pitchFamily="34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CD8A959-EBC8-4F5F-96FC-108E2DF0F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65" y="2796579"/>
            <a:ext cx="2242290" cy="6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Заголовок 9">
            <a:extLst>
              <a:ext uri="{FF2B5EF4-FFF2-40B4-BE49-F238E27FC236}">
                <a16:creationId xmlns:a16="http://schemas.microsoft.com/office/drawing/2014/main" id="{456F91FD-9AF0-46E3-825E-2B9424D8885A}"/>
              </a:ext>
            </a:extLst>
          </p:cNvPr>
          <p:cNvSpPr txBox="1">
            <a:spLocks/>
          </p:cNvSpPr>
          <p:nvPr/>
        </p:nvSpPr>
        <p:spPr>
          <a:xfrm>
            <a:off x="8088739" y="2269192"/>
            <a:ext cx="3905337" cy="4582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Сторонние эксперты:</a:t>
            </a:r>
          </a:p>
        </p:txBody>
      </p:sp>
      <p:pic>
        <p:nvPicPr>
          <p:cNvPr id="24" name="Изображение 31">
            <a:extLst>
              <a:ext uri="{FF2B5EF4-FFF2-40B4-BE49-F238E27FC236}">
                <a16:creationId xmlns:a16="http://schemas.microsoft.com/office/drawing/2014/main" id="{E9F74FA0-3997-4247-857A-1DEFBEEF9E23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0357323" y="197306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34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4083" y="748739"/>
            <a:ext cx="8127724" cy="56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Портал МСП.РФ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9210D1-FE7C-49D7-A90C-92226FB51E8D}"/>
              </a:ext>
            </a:extLst>
          </p:cNvPr>
          <p:cNvSpPr/>
          <p:nvPr/>
        </p:nvSpPr>
        <p:spPr>
          <a:xfrm>
            <a:off x="10135131" y="224542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Арка 39">
            <a:extLst>
              <a:ext uri="{FF2B5EF4-FFF2-40B4-BE49-F238E27FC236}">
                <a16:creationId xmlns:a16="http://schemas.microsoft.com/office/drawing/2014/main" id="{656C9BE1-E404-4778-BA4F-85B9BC537A67}"/>
              </a:ext>
            </a:extLst>
          </p:cNvPr>
          <p:cNvSpPr/>
          <p:nvPr/>
        </p:nvSpPr>
        <p:spPr>
          <a:xfrm rot="6016174">
            <a:off x="12225546" y="908648"/>
            <a:ext cx="3237172" cy="3487188"/>
          </a:xfrm>
          <a:prstGeom prst="blockArc">
            <a:avLst>
              <a:gd name="adj1" fmla="val 19423086"/>
              <a:gd name="adj2" fmla="val 9427419"/>
              <a:gd name="adj3" fmla="val 2558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236C6D6-24AB-47C6-8C2D-5A5F84E743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>
          <a:xfrm>
            <a:off x="-1004901" y="4726709"/>
            <a:ext cx="1854042" cy="1853494"/>
          </a:xfrm>
          <a:prstGeom prst="rect">
            <a:avLst/>
          </a:prstGeom>
        </p:spPr>
      </p:pic>
      <p:sp>
        <p:nvSpPr>
          <p:cNvPr id="46" name="Арка 45">
            <a:extLst>
              <a:ext uri="{FF2B5EF4-FFF2-40B4-BE49-F238E27FC236}">
                <a16:creationId xmlns:a16="http://schemas.microsoft.com/office/drawing/2014/main" id="{FC9B31FE-C003-4BAA-AC9F-905E9D3034ED}"/>
              </a:ext>
            </a:extLst>
          </p:cNvPr>
          <p:cNvSpPr/>
          <p:nvPr/>
        </p:nvSpPr>
        <p:spPr>
          <a:xfrm rot="9900000">
            <a:off x="10432482" y="6227268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77E4AF5-F8EC-4AE3-B87A-1ADF19DF55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77" r="218" b="-1"/>
          <a:stretch/>
        </p:blipFill>
        <p:spPr>
          <a:xfrm>
            <a:off x="1082153" y="-1363439"/>
            <a:ext cx="2322296" cy="23285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48E95-736C-40BD-B04E-AAC290C71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2" y="5921126"/>
            <a:ext cx="3346945" cy="131815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C112CDE-9524-41A0-B060-D45A5D7FA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4218369"/>
              </p:ext>
            </p:extLst>
          </p:nvPr>
        </p:nvGraphicFramePr>
        <p:xfrm>
          <a:off x="2393476" y="1337774"/>
          <a:ext cx="8610719" cy="447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1" name="Изображение 31">
            <a:extLst>
              <a:ext uri="{FF2B5EF4-FFF2-40B4-BE49-F238E27FC236}">
                <a16:creationId xmlns:a16="http://schemas.microsoft.com/office/drawing/2014/main" id="{48F5F770-BE78-46AB-8412-3E6715E6DD8F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>
          <a:xfrm>
            <a:off x="10375782" y="163331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42" y="640132"/>
            <a:ext cx="9023555" cy="567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1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 Цифровая платформа  </a:t>
            </a:r>
            <a:r>
              <a:rPr kumimoji="0" lang="ru-RU" sz="3601" b="0" i="0" u="none" strike="noStrike" kern="1200" cap="none" spc="0" normalizeH="0" baseline="0" noProof="0" dirty="0">
                <a:ln>
                  <a:noFill/>
                </a:ln>
                <a:solidFill>
                  <a:srgbClr val="5C0DB3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+mn-cs"/>
              </a:rPr>
              <a:t>МСП.РФ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9210D1-FE7C-49D7-A90C-92226FB51E8D}"/>
              </a:ext>
            </a:extLst>
          </p:cNvPr>
          <p:cNvSpPr/>
          <p:nvPr/>
        </p:nvSpPr>
        <p:spPr>
          <a:xfrm>
            <a:off x="10220481" y="36475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3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Арка 39">
            <a:extLst>
              <a:ext uri="{FF2B5EF4-FFF2-40B4-BE49-F238E27FC236}">
                <a16:creationId xmlns:a16="http://schemas.microsoft.com/office/drawing/2014/main" id="{656C9BE1-E404-4778-BA4F-85B9BC537A67}"/>
              </a:ext>
            </a:extLst>
          </p:cNvPr>
          <p:cNvSpPr/>
          <p:nvPr/>
        </p:nvSpPr>
        <p:spPr>
          <a:xfrm rot="6016174">
            <a:off x="14997431" y="1817347"/>
            <a:ext cx="3237172" cy="3487187"/>
          </a:xfrm>
          <a:prstGeom prst="blockArc">
            <a:avLst>
              <a:gd name="adj1" fmla="val 19423086"/>
              <a:gd name="adj2" fmla="val 9427419"/>
              <a:gd name="adj3" fmla="val 2558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236C6D6-24AB-47C6-8C2D-5A5F84E743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>
          <a:xfrm>
            <a:off x="509373" y="-792609"/>
            <a:ext cx="1854042" cy="1853494"/>
          </a:xfrm>
          <a:prstGeom prst="rect">
            <a:avLst/>
          </a:prstGeom>
        </p:spPr>
      </p:pic>
      <p:sp>
        <p:nvSpPr>
          <p:cNvPr id="46" name="Арка 45">
            <a:extLst>
              <a:ext uri="{FF2B5EF4-FFF2-40B4-BE49-F238E27FC236}">
                <a16:creationId xmlns:a16="http://schemas.microsoft.com/office/drawing/2014/main" id="{FC9B31FE-C003-4BAA-AC9F-905E9D3034ED}"/>
              </a:ext>
            </a:extLst>
          </p:cNvPr>
          <p:cNvSpPr/>
          <p:nvPr/>
        </p:nvSpPr>
        <p:spPr>
          <a:xfrm rot="7092628">
            <a:off x="15279166" y="107828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77E4AF5-F8EC-4AE3-B87A-1ADF19DF55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77" r="218" b="-1"/>
          <a:stretch/>
        </p:blipFill>
        <p:spPr>
          <a:xfrm>
            <a:off x="10902170" y="2412762"/>
            <a:ext cx="2322296" cy="2328515"/>
          </a:xfrm>
          <a:prstGeom prst="rect">
            <a:avLst/>
          </a:prstGeom>
        </p:spPr>
      </p:pic>
      <p:pic>
        <p:nvPicPr>
          <p:cNvPr id="21" name="Изображение 31">
            <a:extLst>
              <a:ext uri="{FF2B5EF4-FFF2-40B4-BE49-F238E27FC236}">
                <a16:creationId xmlns:a16="http://schemas.microsoft.com/office/drawing/2014/main" id="{48F5F770-BE78-46AB-8412-3E6715E6DD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909926" y="99934"/>
            <a:ext cx="2757553" cy="4258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C83E59-45F2-620F-283C-A19387988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16" y="5745213"/>
            <a:ext cx="8257729" cy="17400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D74CFD-110B-D6E1-7F8D-4727D50B9A8E}"/>
              </a:ext>
            </a:extLst>
          </p:cNvPr>
          <p:cNvSpPr txBox="1"/>
          <p:nvPr/>
        </p:nvSpPr>
        <p:spPr>
          <a:xfrm>
            <a:off x="1927490" y="1146522"/>
            <a:ext cx="9584794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b="0" i="0">
                <a:solidFill>
                  <a:srgbClr val="56221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государственная платформа поддержки предпринимателей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 тех, кто планирует начать свой бизнес.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Платформа разработана Корпорацией МСП совместно с Минэкономразвития России.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Ее цель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— предоставить доступ ко всем необходимым для бизнеса сервисам и мерам поддержки в одном месте. На платформе вы найдете:</a:t>
            </a:r>
          </a:p>
          <a:p>
            <a:pPr marL="3600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государственные услуги</a:t>
            </a:r>
          </a:p>
          <a:p>
            <a:pPr marL="3600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меры поддержки, в том числе региональные</a:t>
            </a:r>
          </a:p>
          <a:p>
            <a:pPr marL="3600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банковские сервисы</a:t>
            </a:r>
          </a:p>
          <a:p>
            <a:pPr marL="3600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бизнес-обучение</a:t>
            </a:r>
          </a:p>
          <a:p>
            <a:pPr marL="3600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конструктор документов</a:t>
            </a:r>
          </a:p>
          <a:p>
            <a:pPr marL="3600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статистика</a:t>
            </a:r>
          </a:p>
          <a:p>
            <a:pPr marL="360000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законодательный дайджест</a:t>
            </a:r>
          </a:p>
          <a:p>
            <a:pPr marL="331425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 panose="020B0502020203020203" pitchFamily="34" charset="-52"/>
                <a:ea typeface="+mn-ea"/>
                <a:cs typeface="Times New Roman" panose="02020603050405020304" pitchFamily="18" charset="0"/>
              </a:rPr>
              <a:t>Регистрация на Цифровой платформе МСП проходит через авторизацию на портале “Госуслуги”, ваш профиль должен быть привязан к юридическому лицу или к профилю индивидуального предпринимателя.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2212"/>
              </a:solidFill>
              <a:effectLst/>
              <a:uLnTx/>
              <a:uFillTx/>
              <a:latin typeface="Circe" panose="020B0502020203020203" pitchFamily="34" charset="-52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43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111475" y="576265"/>
            <a:ext cx="8410705" cy="43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buSzPct val="100000"/>
            </a:pPr>
            <a:r>
              <a:rPr lang="ru-RU" sz="2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Виды поддержки Центра "Мой бизнес"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43278"/>
              </p:ext>
            </p:extLst>
          </p:nvPr>
        </p:nvGraphicFramePr>
        <p:xfrm>
          <a:off x="2235524" y="1127421"/>
          <a:ext cx="9332324" cy="581361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88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1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56221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Направление поддержки</a:t>
                      </a:r>
                      <a:endParaRPr lang="ru-RU" sz="1800" dirty="0">
                        <a:solidFill>
                          <a:srgbClr val="56221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56221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800" dirty="0">
                          <a:solidFill>
                            <a:srgbClr val="56221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Контактная информация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373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endParaRPr lang="ru-RU" sz="1400" b="1" dirty="0">
                        <a:solidFill>
                          <a:srgbClr val="5622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Гарантийная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ru-RU" sz="1400" baseline="0" dirty="0">
                          <a:solidFill>
                            <a:srgbClr val="56221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1400" baseline="0" dirty="0">
                        <a:solidFill>
                          <a:srgbClr val="56221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2" indent="0" algn="l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Поручительство, гарантии</a:t>
                      </a:r>
                      <a:r>
                        <a:rPr lang="en-US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обязательствам перед Финансовыми и иными организациями. Ставка за предоставление поручительство до 1.25% годовых. 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2" indent="0" algn="l">
                        <a:lnSpc>
                          <a:spcPts val="144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Региональная гарантийная организация</a:t>
                      </a:r>
                    </a:p>
                    <a:p>
                      <a:pPr marL="11112" indent="0" algn="l">
                        <a:lnSpc>
                          <a:spcPts val="144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</a:t>
                      </a:r>
                      <a:r>
                        <a:rPr lang="ru-RU" sz="1200" dirty="0" err="1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фондмагадан.рф</a:t>
                      </a:r>
                      <a:endParaRPr lang="ru-RU" sz="1200" dirty="0">
                        <a:solidFill>
                          <a:srgbClr val="5622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112" indent="0" algn="l">
                        <a:lnSpc>
                          <a:spcPts val="144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8(4132) 60-98-28, доб. 701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24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aseline="0" dirty="0">
                          <a:solidFill>
                            <a:srgbClr val="56221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Комплексная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2" indent="0" algn="l">
                        <a:lnSpc>
                          <a:spcPts val="1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Юридическое и бухгалтерское  сопровождение;</a:t>
                      </a:r>
                    </a:p>
                    <a:p>
                      <a:pPr marL="11112" indent="0" algn="l">
                        <a:lnSpc>
                          <a:spcPts val="1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Сертификация товаров, работ, услуг;</a:t>
                      </a:r>
                    </a:p>
                    <a:p>
                      <a:pPr marL="11112" indent="0" algn="l">
                        <a:lnSpc>
                          <a:spcPts val="1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Обучение и образовательные мероприятия;</a:t>
                      </a:r>
                    </a:p>
                    <a:p>
                      <a:pPr marL="11112" indent="0" algn="l">
                        <a:lnSpc>
                          <a:spcPts val="1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участия в </a:t>
                      </a:r>
                      <a:r>
                        <a:rPr lang="ru-RU" sz="1200" dirty="0" err="1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-ярмарочных мероприятиях;</a:t>
                      </a:r>
                    </a:p>
                    <a:p>
                      <a:pPr marL="11112" indent="0" algn="l">
                        <a:lnSpc>
                          <a:spcPts val="1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Размещение на электронных торговых площадках;</a:t>
                      </a:r>
                    </a:p>
                    <a:p>
                      <a:pPr marL="11112" indent="0" algn="l">
                        <a:lnSpc>
                          <a:spcPts val="1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франшиз предпринимателей Магаданской области;</a:t>
                      </a:r>
                    </a:p>
                    <a:p>
                      <a:pPr marL="11112" indent="0" algn="l">
                        <a:lnSpc>
                          <a:spcPts val="1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Патентование и проведение патентных исследований;</a:t>
                      </a:r>
                    </a:p>
                    <a:p>
                      <a:pPr marL="11112" indent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Популяризация и продвижение </a:t>
                      </a:r>
                      <a:r>
                        <a:rPr lang="ru-RU" sz="1200" kern="1200" dirty="0">
                          <a:solidFill>
                            <a:srgbClr val="56221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продукции, товаров, работ, услуг субъектов малого и среднего предпринимательства.</a:t>
                      </a:r>
                      <a:endParaRPr lang="ru-RU" sz="1200" dirty="0">
                        <a:solidFill>
                          <a:srgbClr val="5622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2" indent="0" algn="l">
                        <a:lnSpc>
                          <a:spcPts val="144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b="1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поддержки предпринимательства</a:t>
                      </a:r>
                    </a:p>
                    <a:p>
                      <a:pPr marL="11112" indent="0" algn="l">
                        <a:lnSpc>
                          <a:spcPts val="144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</a:t>
                      </a:r>
                      <a:r>
                        <a:rPr lang="ru-RU" sz="1200" dirty="0" err="1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фондмагадан.рф</a:t>
                      </a:r>
                      <a:endParaRPr lang="ru-RU" sz="1200" dirty="0">
                        <a:solidFill>
                          <a:srgbClr val="5622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112" indent="0" algn="l">
                        <a:lnSpc>
                          <a:spcPts val="144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8(4132) 60-98-28, доб. 709, 707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4555">
                <a:tc>
                  <a:txBody>
                    <a:bodyPr/>
                    <a:lstStyle/>
                    <a:p>
                      <a:pPr marL="11112" indent="0" algn="l" defTabSz="1007943" rtl="0" eaLnBrk="1" latinLnBrk="0" hangingPunct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400" baseline="0" dirty="0">
                          <a:solidFill>
                            <a:srgbClr val="56221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Консультационная</a:t>
                      </a:r>
                      <a:endParaRPr lang="ru-RU" sz="1400" kern="1200" dirty="0">
                        <a:solidFill>
                          <a:srgbClr val="56221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2" indent="0" algn="l" defTabSz="1007943" rtl="0" eaLnBrk="1" latinLnBrk="0" hangingPunct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Консультирование предпринимателей сельскохозяйственного направления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100" b="1" kern="1000" spc="-40" dirty="0">
                          <a:solidFill>
                            <a:srgbClr val="56221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Центр компетенций в сфере сельскохозяйственной кооперации и поддержки фермеров Магаданской области</a:t>
                      </a:r>
                    </a:p>
                    <a:p>
                      <a:pPr marL="0" lvl="0" indent="0"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</a:t>
                      </a:r>
                      <a:r>
                        <a:rPr lang="ru-RU" sz="1200" dirty="0" err="1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фондмагадан.рф</a:t>
                      </a: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8(4132) 60-98-28, доб 703, 704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972">
                <a:tc>
                  <a:txBody>
                    <a:bodyPr/>
                    <a:lstStyle/>
                    <a:p>
                      <a:pPr marL="11112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56221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Имущественная</a:t>
                      </a:r>
                      <a:endParaRPr lang="ru-RU" sz="1400" kern="1200" dirty="0">
                        <a:solidFill>
                          <a:srgbClr val="56221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2" indent="0" algn="l" defTabSz="1007943" rtl="0" eaLnBrk="1" latinLnBrk="0" hangingPunct="1"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Предоставление рабочих мест, переговорных и конференц-зала на льготных условиях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112" indent="0" algn="l" defTabSz="1007943" rtl="0" eaLnBrk="1" latinLnBrk="0" hangingPunct="1">
                        <a:lnSpc>
                          <a:spcPts val="144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b="1" kern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Коворкинг</a:t>
                      </a:r>
                    </a:p>
                    <a:p>
                      <a:pPr marL="11112" indent="0" algn="l">
                        <a:lnSpc>
                          <a:spcPts val="144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0563C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</a:t>
                      </a:r>
                      <a:r>
                        <a:rPr lang="ru-RU" sz="1200" dirty="0" err="1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фондмагадан.рф</a:t>
                      </a:r>
                      <a:endParaRPr lang="ru-RU" sz="1200" dirty="0">
                        <a:solidFill>
                          <a:srgbClr val="56221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112" indent="0" algn="l">
                        <a:lnSpc>
                          <a:spcPts val="1440"/>
                        </a:lnSpc>
                        <a:spcBef>
                          <a:spcPts val="600"/>
                        </a:spcBef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56221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8(4132) 60-98-28, доб. 701</a:t>
                      </a:r>
                    </a:p>
                  </a:txBody>
                  <a:tcPr marL="84406" marR="84406" anchor="ctr">
                    <a:lnL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6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16547A-925B-4D40-9BAE-29AA859B8EAA}"/>
              </a:ext>
            </a:extLst>
          </p:cNvPr>
          <p:cNvSpPr/>
          <p:nvPr/>
        </p:nvSpPr>
        <p:spPr>
          <a:xfrm>
            <a:off x="10964333" y="313394"/>
            <a:ext cx="2236979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Арка 6">
            <a:extLst>
              <a:ext uri="{FF2B5EF4-FFF2-40B4-BE49-F238E27FC236}">
                <a16:creationId xmlns:a16="http://schemas.microsoft.com/office/drawing/2014/main" id="{71FCA94F-4BBD-41E1-9972-D3163651B778}"/>
              </a:ext>
            </a:extLst>
          </p:cNvPr>
          <p:cNvSpPr/>
          <p:nvPr/>
        </p:nvSpPr>
        <p:spPr>
          <a:xfrm rot="16362718">
            <a:off x="-1236727" y="3836968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6BA1C8-47E8-4DB3-9835-50A3100E420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>
          <a:xfrm>
            <a:off x="12639114" y="2692444"/>
            <a:ext cx="1854042" cy="1853494"/>
          </a:xfrm>
          <a:prstGeom prst="rect">
            <a:avLst/>
          </a:prstGeom>
        </p:spPr>
      </p:pic>
      <p:pic>
        <p:nvPicPr>
          <p:cNvPr id="9" name="Изображение 31">
            <a:extLst>
              <a:ext uri="{FF2B5EF4-FFF2-40B4-BE49-F238E27FC236}">
                <a16:creationId xmlns:a16="http://schemas.microsoft.com/office/drawing/2014/main" id="{6397748D-C82A-40FC-9EA9-4DB3F311BA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522180" y="150369"/>
            <a:ext cx="2757553" cy="4258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Арка 12">
            <a:extLst>
              <a:ext uri="{FF2B5EF4-FFF2-40B4-BE49-F238E27FC236}">
                <a16:creationId xmlns:a16="http://schemas.microsoft.com/office/drawing/2014/main" id="{85DD914B-C40B-43FE-8814-1F538A81DC70}"/>
              </a:ext>
            </a:extLst>
          </p:cNvPr>
          <p:cNvSpPr/>
          <p:nvPr/>
        </p:nvSpPr>
        <p:spPr>
          <a:xfrm rot="9900000">
            <a:off x="10379648" y="614798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Арка 7">
            <a:extLst>
              <a:ext uri="{FF2B5EF4-FFF2-40B4-BE49-F238E27FC236}">
                <a16:creationId xmlns:a16="http://schemas.microsoft.com/office/drawing/2014/main" id="{BE1F1544-69EE-4AFD-AC0E-E6500F1AA74A}"/>
              </a:ext>
            </a:extLst>
          </p:cNvPr>
          <p:cNvSpPr/>
          <p:nvPr/>
        </p:nvSpPr>
        <p:spPr>
          <a:xfrm rot="19978767">
            <a:off x="-1129294" y="5228947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703606" y="169886"/>
            <a:ext cx="8727717" cy="11906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6633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1. Порядок предоставления </a:t>
            </a:r>
          </a:p>
          <a:p>
            <a:r>
              <a:rPr lang="ru-RU" sz="2400" dirty="0">
                <a:solidFill>
                  <a:srgbClr val="6633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Поручительств (гарантий) субъектам МСП</a:t>
            </a:r>
          </a:p>
        </p:txBody>
      </p:sp>
      <p:graphicFrame>
        <p:nvGraphicFramePr>
          <p:cNvPr id="7" name="Содержимое 13">
            <a:extLst>
              <a:ext uri="{FF2B5EF4-FFF2-40B4-BE49-F238E27FC236}">
                <a16:creationId xmlns:a16="http://schemas.microsoft.com/office/drawing/2014/main" id="{DB7DA5C9-0240-413B-84B4-54C85FAE5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492960"/>
              </p:ext>
            </p:extLst>
          </p:nvPr>
        </p:nvGraphicFramePr>
        <p:xfrm>
          <a:off x="2250663" y="1086389"/>
          <a:ext cx="8938448" cy="579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545930-71E0-44B8-86B8-86BC989BFD7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-20000"/>
          </a:blip>
          <a:srcRect/>
          <a:stretch>
            <a:fillRect/>
          </a:stretch>
        </p:blipFill>
        <p:spPr>
          <a:xfrm>
            <a:off x="7200898" y="6869074"/>
            <a:ext cx="1854042" cy="1853494"/>
          </a:xfrm>
          <a:prstGeom prst="rect">
            <a:avLst/>
          </a:prstGeom>
        </p:spPr>
      </p:pic>
      <p:pic>
        <p:nvPicPr>
          <p:cNvPr id="14" name="Изображение 31">
            <a:extLst>
              <a:ext uri="{FF2B5EF4-FFF2-40B4-BE49-F238E27FC236}">
                <a16:creationId xmlns:a16="http://schemas.microsoft.com/office/drawing/2014/main" id="{3386259E-B37C-4ADF-80D0-5D38B2C8EC11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357392" y="169886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89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F11FA2-F91E-428E-84CF-E45175A54272}"/>
              </a:ext>
            </a:extLst>
          </p:cNvPr>
          <p:cNvSpPr/>
          <p:nvPr/>
        </p:nvSpPr>
        <p:spPr>
          <a:xfrm>
            <a:off x="11116733" y="267722"/>
            <a:ext cx="2008795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306763" y="676551"/>
            <a:ext cx="841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Гарантийная поддержка</a:t>
            </a:r>
          </a:p>
        </p:txBody>
      </p:sp>
      <p:sp>
        <p:nvSpPr>
          <p:cNvPr id="28" name="Арка 27">
            <a:extLst>
              <a:ext uri="{FF2B5EF4-FFF2-40B4-BE49-F238E27FC236}">
                <a16:creationId xmlns:a16="http://schemas.microsoft.com/office/drawing/2014/main" id="{D5226E04-12FB-49B3-A46E-C4B5D33FC87C}"/>
              </a:ext>
            </a:extLst>
          </p:cNvPr>
          <p:cNvSpPr/>
          <p:nvPr/>
        </p:nvSpPr>
        <p:spPr>
          <a:xfrm rot="18477485">
            <a:off x="-935156" y="6104574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Арка 15">
            <a:extLst>
              <a:ext uri="{FF2B5EF4-FFF2-40B4-BE49-F238E27FC236}">
                <a16:creationId xmlns:a16="http://schemas.microsoft.com/office/drawing/2014/main" id="{236033A0-CBC6-4DA9-A0C9-EC8804D3F05B}"/>
              </a:ext>
            </a:extLst>
          </p:cNvPr>
          <p:cNvSpPr/>
          <p:nvPr/>
        </p:nvSpPr>
        <p:spPr>
          <a:xfrm rot="9900000">
            <a:off x="10432482" y="6227268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3" descr="Z:\Реклама\Баннеры\транслизинг.JPG">
            <a:extLst>
              <a:ext uri="{FF2B5EF4-FFF2-40B4-BE49-F238E27FC236}">
                <a16:creationId xmlns:a16="http://schemas.microsoft.com/office/drawing/2014/main" id="{B44A151F-AC2A-4562-8A3E-A8B0A0EFE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083" y="2488517"/>
            <a:ext cx="1896503" cy="1251927"/>
          </a:xfrm>
          <a:prstGeom prst="rect">
            <a:avLst/>
          </a:prstGeom>
          <a:noFill/>
        </p:spPr>
      </p:pic>
      <p:pic>
        <p:nvPicPr>
          <p:cNvPr id="11" name="Picture 2" descr="https://minvr.ru/upload/iblock/d4d/logo_true_color.jpg">
            <a:extLst>
              <a:ext uri="{FF2B5EF4-FFF2-40B4-BE49-F238E27FC236}">
                <a16:creationId xmlns:a16="http://schemas.microsoft.com/office/drawing/2014/main" id="{F956AEE6-12F2-4A47-AA0B-18CED6C9D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8" y="2947797"/>
            <a:ext cx="3280500" cy="6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Z:\Доклады Фонда\Доклады в 2016 году\Доклад за 2016 год итоговый\Доклад со слайдами\Картинки\p3.jpg">
            <a:extLst>
              <a:ext uri="{FF2B5EF4-FFF2-40B4-BE49-F238E27FC236}">
                <a16:creationId xmlns:a16="http://schemas.microsoft.com/office/drawing/2014/main" id="{C33F8866-7488-458A-83EB-7859E2857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15" y="4020236"/>
            <a:ext cx="2655266" cy="876109"/>
          </a:xfrm>
          <a:prstGeom prst="rect">
            <a:avLst/>
          </a:prstGeom>
          <a:noFill/>
        </p:spPr>
      </p:pic>
      <p:pic>
        <p:nvPicPr>
          <p:cNvPr id="19" name="Picture 6" descr="Z:\Доклады Фонда\Доклады в 2016 году\Доклад за 2016 год итоговый\Доклад со слайдами\Картинки\p6.jpg">
            <a:extLst>
              <a:ext uri="{FF2B5EF4-FFF2-40B4-BE49-F238E27FC236}">
                <a16:creationId xmlns:a16="http://schemas.microsoft.com/office/drawing/2014/main" id="{D856C0B0-E9FB-4126-A810-66E9D9549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5762" y="3712654"/>
            <a:ext cx="3672409" cy="1244999"/>
          </a:xfrm>
          <a:prstGeom prst="rect">
            <a:avLst/>
          </a:prstGeom>
          <a:noFill/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2EA0CB5C-C4EC-4F1A-A652-DAE36478A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 b="26471"/>
          <a:stretch/>
        </p:blipFill>
        <p:spPr bwMode="auto">
          <a:xfrm>
            <a:off x="8688119" y="3980026"/>
            <a:ext cx="3029349" cy="77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AE0A1E-1EF4-4E7B-8233-DC25CD0C3F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t="13958" r="7094" b="19856"/>
          <a:stretch/>
        </p:blipFill>
        <p:spPr>
          <a:xfrm>
            <a:off x="1855732" y="5176137"/>
            <a:ext cx="2061813" cy="1098183"/>
          </a:xfrm>
          <a:prstGeom prst="rect">
            <a:avLst/>
          </a:prstGeom>
        </p:spPr>
      </p:pic>
      <p:pic>
        <p:nvPicPr>
          <p:cNvPr id="22" name="Picture 2" descr="Z:\Реклама\Баннеры\рлк якутия.jpg">
            <a:extLst>
              <a:ext uri="{FF2B5EF4-FFF2-40B4-BE49-F238E27FC236}">
                <a16:creationId xmlns:a16="http://schemas.microsoft.com/office/drawing/2014/main" id="{F39AD446-A608-4F85-818B-FC6F96FE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2939" y="4994204"/>
            <a:ext cx="3703315" cy="1036928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438A9E-BEB5-4976-AF63-CAC28207DE31}"/>
              </a:ext>
            </a:extLst>
          </p:cNvPr>
          <p:cNvSpPr txBox="1"/>
          <p:nvPr/>
        </p:nvSpPr>
        <p:spPr>
          <a:xfrm>
            <a:off x="3258419" y="1448527"/>
            <a:ext cx="6914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62212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Партнеры Фонда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0F6B8B-1A3E-4877-980F-67505049E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45" b="34648"/>
          <a:stretch/>
        </p:blipFill>
        <p:spPr bwMode="auto">
          <a:xfrm>
            <a:off x="7832938" y="2920765"/>
            <a:ext cx="3758514" cy="73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Gothic Girl\Desktop\msp-logo-jpg.jpg">
            <a:extLst>
              <a:ext uri="{FF2B5EF4-FFF2-40B4-BE49-F238E27FC236}">
                <a16:creationId xmlns:a16="http://schemas.microsoft.com/office/drawing/2014/main" id="{43C064B7-5D79-4057-92F8-20F6D1FF6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41" y="5162237"/>
            <a:ext cx="2592288" cy="11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Изображение 31">
            <a:extLst>
              <a:ext uri="{FF2B5EF4-FFF2-40B4-BE49-F238E27FC236}">
                <a16:creationId xmlns:a16="http://schemas.microsoft.com/office/drawing/2014/main" id="{9949A660-AF37-4655-A37D-B18AF7B3356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10497742" y="317644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Арка 17">
            <a:extLst>
              <a:ext uri="{FF2B5EF4-FFF2-40B4-BE49-F238E27FC236}">
                <a16:creationId xmlns:a16="http://schemas.microsoft.com/office/drawing/2014/main" id="{DDC37215-3D09-C555-EF62-6CACBA2C88F3}"/>
              </a:ext>
            </a:extLst>
          </p:cNvPr>
          <p:cNvSpPr/>
          <p:nvPr/>
        </p:nvSpPr>
        <p:spPr>
          <a:xfrm rot="3721965">
            <a:off x="-1433790" y="-1303195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Текст. поле 19"/>
          <p:cNvSpPr txBox="1"/>
          <p:nvPr/>
        </p:nvSpPr>
        <p:spPr>
          <a:xfrm>
            <a:off x="4479255" y="248704"/>
            <a:ext cx="8332197" cy="121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62" dirty="0">
                <a:solidFill>
                  <a:srgbClr val="6633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  </a:t>
            </a:r>
            <a:r>
              <a:rPr lang="ru-RU" sz="2800" dirty="0">
                <a:solidFill>
                  <a:srgbClr val="6633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О Фонде развития предпринимательства</a:t>
            </a:r>
            <a:endParaRPr lang="ru-RU" sz="2262" dirty="0">
              <a:solidFill>
                <a:srgbClr val="663300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endParaRPr lang="ru-RU" sz="1697" dirty="0">
              <a:solidFill>
                <a:srgbClr val="663300"/>
              </a:solidFill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1" name="Текст. поле 20"/>
          <p:cNvSpPr txBox="1"/>
          <p:nvPr/>
        </p:nvSpPr>
        <p:spPr>
          <a:xfrm>
            <a:off x="2321894" y="1111687"/>
            <a:ext cx="8608301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24418" algn="just" fontAlgn="base">
              <a:lnSpc>
                <a:spcPts val="1885"/>
              </a:lnSpc>
              <a:spcAft>
                <a:spcPts val="566"/>
              </a:spcAft>
            </a:pPr>
            <a:endParaRPr lang="ru-RU" sz="1603" b="1" kern="1000" spc="-38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24418" algn="just" fontAlgn="base">
              <a:lnSpc>
                <a:spcPts val="1885"/>
              </a:lnSpc>
              <a:spcAft>
                <a:spcPts val="566"/>
              </a:spcAft>
            </a:pPr>
            <a:r>
              <a:rPr lang="ru-RU" sz="2000" b="1" kern="1000" spc="-3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Фонд развития предпринимательства </a:t>
            </a:r>
            <a:r>
              <a:rPr lang="ru-RU" sz="2000" kern="1000" spc="-38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учрежден постановлением администрации Магаданской области от 24.03.2009 г. №116-па. Действует на территории Магаданской области с 22.05.2009 г.</a:t>
            </a:r>
          </a:p>
          <a:p>
            <a:pPr indent="424418" algn="just" fontAlgn="base">
              <a:lnSpc>
                <a:spcPts val="1885"/>
              </a:lnSpc>
              <a:spcAft>
                <a:spcPts val="566"/>
              </a:spcAft>
            </a:pPr>
            <a:r>
              <a:rPr lang="ru-RU" sz="2000" b="1" kern="1000" spc="-3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Основной целью</a:t>
            </a:r>
            <a:r>
              <a:rPr lang="ru-RU" sz="2000" kern="1000" spc="-3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деятельности Фонда является содействие развитию малого и среднего предпринимательства на территории Магаданской области, а также участие в реализации программ, проектов и мероприятий, направленных на поддержку и развитие малого и среднего предпринимательства, а также самозанятых граждан в Магаданской области.</a:t>
            </a:r>
          </a:p>
          <a:p>
            <a:pPr indent="424418" algn="just" fontAlgn="base">
              <a:lnSpc>
                <a:spcPts val="1885"/>
              </a:lnSpc>
              <a:spcAft>
                <a:spcPts val="566"/>
              </a:spcAft>
            </a:pPr>
            <a:r>
              <a:rPr lang="ru-RU" sz="2000" kern="1000" spc="-3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постановлением Правительства Магаданской области от 15 марта 2019 года №168-пп НО «Магаданский региональный фонд содействия развитию предпринимательства» наделена полномочиями </a:t>
            </a:r>
            <a:r>
              <a:rPr lang="ru-RU" sz="2000" b="1" kern="1000" spc="-38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единого органа управления организациями инфраструктуры поддержки субъектов малого и среднего предпринимательства в регионе.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9B5E42-A39E-44BF-BC13-6086EA696F00}"/>
              </a:ext>
            </a:extLst>
          </p:cNvPr>
          <p:cNvSpPr/>
          <p:nvPr/>
        </p:nvSpPr>
        <p:spPr>
          <a:xfrm>
            <a:off x="11010160" y="396342"/>
            <a:ext cx="1446154" cy="495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97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7276FE-B0D6-48AD-9879-9A69E1F44E75}"/>
              </a:ext>
            </a:extLst>
          </p:cNvPr>
          <p:cNvSpPr txBox="1"/>
          <p:nvPr/>
        </p:nvSpPr>
        <p:spPr>
          <a:xfrm>
            <a:off x="3958496" y="4961702"/>
            <a:ext cx="43099" cy="35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97" dirty="0"/>
          </a:p>
        </p:txBody>
      </p:sp>
      <p:sp>
        <p:nvSpPr>
          <p:cNvPr id="17" name="Арка 16">
            <a:extLst>
              <a:ext uri="{FF2B5EF4-FFF2-40B4-BE49-F238E27FC236}">
                <a16:creationId xmlns:a16="http://schemas.microsoft.com/office/drawing/2014/main" id="{24EE2196-065A-4000-854B-F8340BBF596F}"/>
              </a:ext>
            </a:extLst>
          </p:cNvPr>
          <p:cNvSpPr/>
          <p:nvPr/>
        </p:nvSpPr>
        <p:spPr>
          <a:xfrm rot="6262749">
            <a:off x="10713140" y="4649681"/>
            <a:ext cx="2331693" cy="233169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1002">
              <a:buSzPct val="100000"/>
            </a:pPr>
            <a:endParaRPr lang="ru-RU" sz="148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Изображение 31">
            <a:extLst>
              <a:ext uri="{FF2B5EF4-FFF2-40B4-BE49-F238E27FC236}">
                <a16:creationId xmlns:a16="http://schemas.microsoft.com/office/drawing/2014/main" id="{BDB3A9B6-5CA1-DCE8-8A27-423A37D014B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24024" y="5937732"/>
            <a:ext cx="8004043" cy="1236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F11FA2-F91E-428E-84CF-E45175A54272}"/>
              </a:ext>
            </a:extLst>
          </p:cNvPr>
          <p:cNvSpPr/>
          <p:nvPr/>
        </p:nvSpPr>
        <p:spPr>
          <a:xfrm>
            <a:off x="11192933" y="265185"/>
            <a:ext cx="1990950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11475" y="576265"/>
            <a:ext cx="8410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562212"/>
                </a:solidFill>
                <a:latin typeface="Arial Black" panose="020B0A04020102020204" pitchFamily="34" charset="0"/>
              </a:rPr>
              <a:t>2. Имущественная поддержка</a:t>
            </a:r>
          </a:p>
        </p:txBody>
      </p:sp>
      <p:sp>
        <p:nvSpPr>
          <p:cNvPr id="28" name="Арка 27">
            <a:extLst>
              <a:ext uri="{FF2B5EF4-FFF2-40B4-BE49-F238E27FC236}">
                <a16:creationId xmlns:a16="http://schemas.microsoft.com/office/drawing/2014/main" id="{D5226E04-12FB-49B3-A46E-C4B5D33FC87C}"/>
              </a:ext>
            </a:extLst>
          </p:cNvPr>
          <p:cNvSpPr/>
          <p:nvPr/>
        </p:nvSpPr>
        <p:spPr>
          <a:xfrm rot="18477485">
            <a:off x="-985957" y="6105346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660127-78EA-43D1-9C67-0B186FEA6347}"/>
              </a:ext>
            </a:extLst>
          </p:cNvPr>
          <p:cNvSpPr txBox="1"/>
          <p:nvPr/>
        </p:nvSpPr>
        <p:spPr>
          <a:xfrm>
            <a:off x="2287616" y="4690627"/>
            <a:ext cx="8670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</a:rPr>
              <a:t>Магаданский инновационный бизнес-инкубатор -</a:t>
            </a:r>
            <a:endParaRPr lang="ru-RU" b="1" dirty="0">
              <a:solidFill>
                <a:srgbClr val="562212"/>
              </a:solidFill>
              <a:latin typeface="Circe" panose="020B0502020203020203" pitchFamily="34" charset="-52"/>
              <a:cs typeface="Arial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0"/>
            <a:r>
              <a:rPr lang="en-US" b="1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https://economy.49gov.ru/activities/main_activities/business</a:t>
            </a:r>
            <a:r>
              <a:rPr lang="en-US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ru-RU" dirty="0">
              <a:solidFill>
                <a:srgbClr val="562212"/>
              </a:solidFill>
              <a:latin typeface="Circe" panose="020B0502020203020203" pitchFamily="34" charset="-5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748A29-B8C4-4F64-898F-2608D85D2BBF}"/>
              </a:ext>
            </a:extLst>
          </p:cNvPr>
          <p:cNvSpPr txBox="1"/>
          <p:nvPr/>
        </p:nvSpPr>
        <p:spPr>
          <a:xfrm>
            <a:off x="2287616" y="5541079"/>
            <a:ext cx="9034698" cy="64633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</a:rPr>
              <a:t>Объекты госимущества Магаданской области в аренду и на продажу -  </a:t>
            </a:r>
            <a:r>
              <a:rPr lang="en-US" b="1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https://dizo.49gov.ru/activities/property_support</a:t>
            </a:r>
            <a:r>
              <a:rPr lang="en-US" b="1" dirty="0">
                <a:solidFill>
                  <a:srgbClr val="562212"/>
                </a:solidFill>
                <a:latin typeface="Arial" pitchFamily="34" charset="0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b="1" dirty="0">
                <a:solidFill>
                  <a:srgbClr val="562212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79B4A9-A2B9-47CB-BE2C-AB059F8257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09" y="1154536"/>
            <a:ext cx="2632240" cy="1974180"/>
          </a:xfrm>
          <a:prstGeom prst="rect">
            <a:avLst/>
          </a:prstGeom>
        </p:spPr>
      </p:pic>
      <p:sp>
        <p:nvSpPr>
          <p:cNvPr id="16" name="Арка 15">
            <a:extLst>
              <a:ext uri="{FF2B5EF4-FFF2-40B4-BE49-F238E27FC236}">
                <a16:creationId xmlns:a16="http://schemas.microsoft.com/office/drawing/2014/main" id="{236033A0-CBC6-4DA9-A0C9-EC8804D3F05B}"/>
              </a:ext>
            </a:extLst>
          </p:cNvPr>
          <p:cNvSpPr/>
          <p:nvPr/>
        </p:nvSpPr>
        <p:spPr>
          <a:xfrm rot="9900000">
            <a:off x="10432482" y="6227268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CC564F-9CBA-4197-A518-D2D342E5DE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/>
          <a:stretch/>
        </p:blipFill>
        <p:spPr>
          <a:xfrm>
            <a:off x="8489547" y="1161040"/>
            <a:ext cx="3029349" cy="19955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5C7C02-FDAD-4CE9-88C8-2783458FA1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74" y="1181113"/>
            <a:ext cx="2632241" cy="1974180"/>
          </a:xfrm>
          <a:prstGeom prst="rect">
            <a:avLst/>
          </a:prstGeom>
        </p:spPr>
      </p:pic>
      <p:sp>
        <p:nvSpPr>
          <p:cNvPr id="20" name="Прямоугольник: скругленные углы 4">
            <a:extLst>
              <a:ext uri="{FF2B5EF4-FFF2-40B4-BE49-F238E27FC236}">
                <a16:creationId xmlns:a16="http://schemas.microsoft.com/office/drawing/2014/main" id="{527E66BC-14BA-488D-98F5-B476C8643083}"/>
              </a:ext>
            </a:extLst>
          </p:cNvPr>
          <p:cNvSpPr txBox="1"/>
          <p:nvPr/>
        </p:nvSpPr>
        <p:spPr>
          <a:xfrm>
            <a:off x="2287618" y="3425837"/>
            <a:ext cx="8535165" cy="10224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</a:rPr>
              <a:t>Коворкинг </a:t>
            </a:r>
            <a:r>
              <a:rPr lang="ru-RU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</a:rPr>
              <a:t>- (от англ. </a:t>
            </a:r>
            <a:r>
              <a:rPr lang="ru-RU" dirty="0" err="1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</a:rPr>
              <a:t>coworking</a:t>
            </a:r>
            <a:r>
              <a:rPr lang="ru-RU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</a:rPr>
              <a:t> — сотрудничество) — принцип организации труда, при котором сотрудники разных компаний работают в едином открытом квази-офисном пространстве, что способствует формированию общих интересов и культуры</a:t>
            </a:r>
          </a:p>
        </p:txBody>
      </p:sp>
      <p:pic>
        <p:nvPicPr>
          <p:cNvPr id="14" name="Изображение 31">
            <a:extLst>
              <a:ext uri="{FF2B5EF4-FFF2-40B4-BE49-F238E27FC236}">
                <a16:creationId xmlns:a16="http://schemas.microsoft.com/office/drawing/2014/main" id="{33026F6F-CF4A-418E-8F83-0E99D7C9EA0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0682222" y="221242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1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 noEditPoints="1"/>
          </p:cNvSpPr>
          <p:nvPr>
            <p:ph type="title"/>
          </p:nvPr>
        </p:nvSpPr>
        <p:spPr>
          <a:xfrm>
            <a:off x="2128538" y="372768"/>
            <a:ext cx="7927626" cy="1460500"/>
          </a:xfrm>
        </p:spPr>
        <p:txBody>
          <a:bodyPr/>
          <a:lstStyle/>
          <a:p>
            <a:pPr algn="r"/>
            <a:r>
              <a:rPr lang="ru-RU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Благодарю за внимание!</a:t>
            </a:r>
          </a:p>
        </p:txBody>
      </p:sp>
      <p:sp>
        <p:nvSpPr>
          <p:cNvPr id="13" name="Текст 12"/>
          <p:cNvSpPr>
            <a:spLocks noGrp="1" noEditPoints="1"/>
          </p:cNvSpPr>
          <p:nvPr>
            <p:ph type="body" sz="quarter" idx="10"/>
          </p:nvPr>
        </p:nvSpPr>
        <p:spPr>
          <a:xfrm>
            <a:off x="954940" y="2016798"/>
            <a:ext cx="8486689" cy="2323326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ДУБОВАЯ Елена Владимировна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Исполнительный директор НО «Магаданский региональный фонд содействия развитию предпринимательства»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 31">
            <a:extLst>
              <a:ext uri="{FF2B5EF4-FFF2-40B4-BE49-F238E27FC236}">
                <a16:creationId xmlns:a16="http://schemas.microsoft.com/office/drawing/2014/main" id="{59D2CE04-7F1C-47B9-8241-3B2910B07A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576638" y="178515"/>
            <a:ext cx="2863137" cy="4422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AB37EAE-9C26-42F9-AA16-785B42A3AEAA}"/>
              </a:ext>
            </a:extLst>
          </p:cNvPr>
          <p:cNvSpPr txBox="1"/>
          <p:nvPr/>
        </p:nvSpPr>
        <p:spPr>
          <a:xfrm>
            <a:off x="3426175" y="6776816"/>
            <a:ext cx="31068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</a:rPr>
              <a:t>                                    </a:t>
            </a:r>
            <a:r>
              <a:rPr lang="ru-RU" b="1" dirty="0" err="1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фондмагадан.рф</a:t>
            </a:r>
            <a:r>
              <a:rPr lang="ru-RU" b="1" dirty="0">
                <a:solidFill>
                  <a:srgbClr val="562212"/>
                </a:solidFill>
                <a:latin typeface="Circe" panose="020B0502020203020203" pitchFamily="34" charset="-52"/>
                <a:cs typeface="Arial" pitchFamily="34" charset="0"/>
              </a:rPr>
              <a:t> </a:t>
            </a:r>
            <a:endParaRPr lang="ru-RU" dirty="0">
              <a:solidFill>
                <a:srgbClr val="562212"/>
              </a:solidFill>
              <a:latin typeface="Circe" panose="020B0502020203020203" pitchFamily="34" charset="-52"/>
            </a:endParaRPr>
          </a:p>
          <a:p>
            <a:pPr algn="r"/>
            <a:endParaRPr lang="ru-RU" b="1" dirty="0">
              <a:latin typeface="Circe" panose="020B0502020203020203" pitchFamily="34" charset="-52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3BC5DB-9A36-42E7-B370-E5B71D5806F9}"/>
              </a:ext>
            </a:extLst>
          </p:cNvPr>
          <p:cNvSpPr txBox="1"/>
          <p:nvPr/>
        </p:nvSpPr>
        <p:spPr>
          <a:xfrm>
            <a:off x="3381614" y="6096775"/>
            <a:ext cx="7061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</a:t>
            </a:r>
            <a:r>
              <a:rPr lang="en-US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почта:</a:t>
            </a:r>
            <a:r>
              <a:rPr lang="en-US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mrfsrp@yandex.ru</a:t>
            </a:r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Конт. тел. 8 (4132) 60-98-28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5E28205-5B65-4179-8413-335D5CB8AF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t="11147" r="10020" b="10491"/>
          <a:stretch/>
        </p:blipFill>
        <p:spPr>
          <a:xfrm>
            <a:off x="8410323" y="5370688"/>
            <a:ext cx="1463375" cy="1452175"/>
          </a:xfrm>
          <a:prstGeom prst="rect">
            <a:avLst/>
          </a:prstGeom>
        </p:spPr>
      </p:pic>
      <p:sp>
        <p:nvSpPr>
          <p:cNvPr id="14" name="Арка 13">
            <a:extLst>
              <a:ext uri="{FF2B5EF4-FFF2-40B4-BE49-F238E27FC236}">
                <a16:creationId xmlns:a16="http://schemas.microsoft.com/office/drawing/2014/main" id="{20553EBB-EA89-48F6-AEAD-BE8231E850AE}"/>
              </a:ext>
            </a:extLst>
          </p:cNvPr>
          <p:cNvSpPr/>
          <p:nvPr/>
        </p:nvSpPr>
        <p:spPr>
          <a:xfrm rot="13267802">
            <a:off x="399881" y="5914583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Арка 21">
            <a:extLst>
              <a:ext uri="{FF2B5EF4-FFF2-40B4-BE49-F238E27FC236}">
                <a16:creationId xmlns:a16="http://schemas.microsoft.com/office/drawing/2014/main" id="{716AF95D-78DF-4545-A953-4D4448400159}"/>
              </a:ext>
            </a:extLst>
          </p:cNvPr>
          <p:cNvSpPr/>
          <p:nvPr/>
        </p:nvSpPr>
        <p:spPr>
          <a:xfrm rot="13283015">
            <a:off x="10353206" y="1614194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902B3E9-C46B-4761-8A3C-F0563E2033A1}"/>
              </a:ext>
            </a:extLst>
          </p:cNvPr>
          <p:cNvGrpSpPr/>
          <p:nvPr/>
        </p:nvGrpSpPr>
        <p:grpSpPr>
          <a:xfrm>
            <a:off x="5591657" y="7001532"/>
            <a:ext cx="2256460" cy="432047"/>
            <a:chOff x="899592" y="4365104"/>
            <a:chExt cx="2256460" cy="432047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86DBD71-19AD-4F8B-BFAC-183E4A7746C0}"/>
                </a:ext>
              </a:extLst>
            </p:cNvPr>
            <p:cNvSpPr/>
            <p:nvPr/>
          </p:nvSpPr>
          <p:spPr>
            <a:xfrm>
              <a:off x="1403649" y="4376330"/>
              <a:ext cx="1752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Circe" panose="020B0502020203020203" pitchFamily="34" charset="-52"/>
                  <a:cs typeface="Arial" pitchFamily="34" charset="0"/>
                </a:rPr>
                <a:t>@</a:t>
              </a:r>
              <a:r>
                <a:rPr lang="en-US" b="1" dirty="0" err="1">
                  <a:latin typeface="Circe" panose="020B0502020203020203" pitchFamily="34" charset="-52"/>
                  <a:cs typeface="Arial" pitchFamily="34" charset="0"/>
                </a:rPr>
                <a:t>fondmagadan</a:t>
              </a:r>
              <a:endParaRPr lang="ru-RU" dirty="0">
                <a:latin typeface="Circe" panose="020B0502020203020203" pitchFamily="34" charset="-52"/>
              </a:endParaRPr>
            </a:p>
          </p:txBody>
        </p:sp>
        <p:pic>
          <p:nvPicPr>
            <p:cNvPr id="27" name="Picture 4" descr="C:\Users\user\Desktop\Презентации Азбука предпринимателя\Картинки\5a50100d3b3ed160c8beb3bb.png">
              <a:extLst>
                <a:ext uri="{FF2B5EF4-FFF2-40B4-BE49-F238E27FC236}">
                  <a16:creationId xmlns:a16="http://schemas.microsoft.com/office/drawing/2014/main" id="{322899A3-3B4B-4AEA-90F8-B65B328C5D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592" y="4365104"/>
              <a:ext cx="432047" cy="43204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2803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рка 10">
            <a:extLst>
              <a:ext uri="{FF2B5EF4-FFF2-40B4-BE49-F238E27FC236}">
                <a16:creationId xmlns:a16="http://schemas.microsoft.com/office/drawing/2014/main" id="{31A02AB9-81D4-48CB-B50A-D64412D3B242}"/>
              </a:ext>
            </a:extLst>
          </p:cNvPr>
          <p:cNvSpPr/>
          <p:nvPr/>
        </p:nvSpPr>
        <p:spPr>
          <a:xfrm rot="9900000">
            <a:off x="7922240" y="6733975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Арка 11">
            <a:extLst>
              <a:ext uri="{FF2B5EF4-FFF2-40B4-BE49-F238E27FC236}">
                <a16:creationId xmlns:a16="http://schemas.microsoft.com/office/drawing/2014/main" id="{21EC5BCE-06BF-4049-88DE-065D1984D03F}"/>
              </a:ext>
            </a:extLst>
          </p:cNvPr>
          <p:cNvSpPr/>
          <p:nvPr/>
        </p:nvSpPr>
        <p:spPr>
          <a:xfrm rot="3721965">
            <a:off x="-1433790" y="-1303195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4021A9-E70A-4EEA-B672-FEE6A03EE61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>
          <a:xfrm>
            <a:off x="3466025" y="6877317"/>
            <a:ext cx="1854042" cy="18534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83F6F-FF19-4584-894E-C10A99C87433}"/>
              </a:ext>
            </a:extLst>
          </p:cNvPr>
          <p:cNvSpPr txBox="1"/>
          <p:nvPr/>
        </p:nvSpPr>
        <p:spPr>
          <a:xfrm>
            <a:off x="3209665" y="587742"/>
            <a:ext cx="702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663300"/>
                </a:solidFill>
                <a:latin typeface="Arial Black" panose="020B0A04020102020204" pitchFamily="34" charset="0"/>
              </a:rPr>
              <a:t>Инфраструктуры поддержки</a:t>
            </a:r>
          </a:p>
        </p:txBody>
      </p:sp>
      <p:pic>
        <p:nvPicPr>
          <p:cNvPr id="9" name="Изображение 31">
            <a:extLst>
              <a:ext uri="{FF2B5EF4-FFF2-40B4-BE49-F238E27FC236}">
                <a16:creationId xmlns:a16="http://schemas.microsoft.com/office/drawing/2014/main" id="{DAC6045C-A176-40AE-BD2F-6BAE9A6638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73742" y="138879"/>
            <a:ext cx="2757553" cy="42589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670DD5C-272F-4AF1-B1B5-707FC98F6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31541"/>
              </p:ext>
            </p:extLst>
          </p:nvPr>
        </p:nvGraphicFramePr>
        <p:xfrm>
          <a:off x="2041636" y="1371599"/>
          <a:ext cx="9356502" cy="550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118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F11FA2-F91E-428E-84CF-E45175A54272}"/>
              </a:ext>
            </a:extLst>
          </p:cNvPr>
          <p:cNvSpPr/>
          <p:nvPr/>
        </p:nvSpPr>
        <p:spPr>
          <a:xfrm>
            <a:off x="11116733" y="241584"/>
            <a:ext cx="215171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11475" y="576265"/>
            <a:ext cx="8410705" cy="95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>
                <a:solidFill>
                  <a:srgbClr val="6633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Особенности и основные виды поддержки в Магаданской области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801A1-832C-4464-93F0-3DBCC7870118}"/>
              </a:ext>
            </a:extLst>
          </p:cNvPr>
          <p:cNvSpPr txBox="1"/>
          <p:nvPr/>
        </p:nvSpPr>
        <p:spPr>
          <a:xfrm>
            <a:off x="2493482" y="1831878"/>
            <a:ext cx="1689462" cy="64633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E07DAE-D694-4E46-9AC9-7C1F23D7EBA4}"/>
              </a:ext>
            </a:extLst>
          </p:cNvPr>
          <p:cNvSpPr txBox="1"/>
          <p:nvPr/>
        </p:nvSpPr>
        <p:spPr>
          <a:xfrm>
            <a:off x="5480371" y="1845654"/>
            <a:ext cx="1959428" cy="64633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 поддержка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A8BEE4-1026-4334-A8D4-65B6D848BFAB}"/>
              </a:ext>
            </a:extLst>
          </p:cNvPr>
          <p:cNvSpPr txBox="1"/>
          <p:nvPr/>
        </p:nvSpPr>
        <p:spPr>
          <a:xfrm>
            <a:off x="8345192" y="1831879"/>
            <a:ext cx="2007326" cy="64633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поддержка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E69ED52B-BD5D-4F01-98E9-18C71CC2E3F2}"/>
              </a:ext>
            </a:extLst>
          </p:cNvPr>
          <p:cNvSpPr/>
          <p:nvPr/>
        </p:nvSpPr>
        <p:spPr>
          <a:xfrm>
            <a:off x="3048856" y="2673533"/>
            <a:ext cx="457200" cy="646331"/>
          </a:xfrm>
          <a:prstGeom prst="downArrow">
            <a:avLst/>
          </a:prstGeom>
          <a:solidFill>
            <a:srgbClr val="EDD8C2"/>
          </a:solidFill>
          <a:ln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72CF90D7-C751-40E8-BEA1-E638EFBCFBA8}"/>
              </a:ext>
            </a:extLst>
          </p:cNvPr>
          <p:cNvSpPr/>
          <p:nvPr/>
        </p:nvSpPr>
        <p:spPr>
          <a:xfrm>
            <a:off x="6239025" y="2697999"/>
            <a:ext cx="457200" cy="646331"/>
          </a:xfrm>
          <a:prstGeom prst="downArrow">
            <a:avLst/>
          </a:prstGeom>
          <a:solidFill>
            <a:srgbClr val="EDD8C2"/>
          </a:solidFill>
          <a:ln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36382ED0-6DD2-4979-ADDC-4F3540F3E3DA}"/>
              </a:ext>
            </a:extLst>
          </p:cNvPr>
          <p:cNvSpPr/>
          <p:nvPr/>
        </p:nvSpPr>
        <p:spPr>
          <a:xfrm>
            <a:off x="9105532" y="2735882"/>
            <a:ext cx="457200" cy="646331"/>
          </a:xfrm>
          <a:prstGeom prst="downArrow">
            <a:avLst/>
          </a:prstGeom>
          <a:solidFill>
            <a:srgbClr val="EDD8C2"/>
          </a:solidFill>
          <a:ln>
            <a:solidFill>
              <a:srgbClr val="C59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057C7-B3D5-4631-91B2-92E7333A4415}"/>
              </a:ext>
            </a:extLst>
          </p:cNvPr>
          <p:cNvSpPr txBox="1"/>
          <p:nvPr/>
        </p:nvSpPr>
        <p:spPr>
          <a:xfrm>
            <a:off x="2119172" y="3639885"/>
            <a:ext cx="2478714" cy="20928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rgbClr val="76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и конкурсы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76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76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микрокредитование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76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лизинг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76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 </a:t>
            </a:r>
          </a:p>
          <a:p>
            <a:pPr marL="342900" indent="-34290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32847C-20C3-4E7C-89B9-E2D6BDC76633}"/>
              </a:ext>
            </a:extLst>
          </p:cNvPr>
          <p:cNvSpPr txBox="1"/>
          <p:nvPr/>
        </p:nvSpPr>
        <p:spPr>
          <a:xfrm>
            <a:off x="5333650" y="3639884"/>
            <a:ext cx="2245948" cy="110799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6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Коворкинг</a:t>
            </a:r>
          </a:p>
          <a:p>
            <a:pPr marL="342900" indent="-342900">
              <a:buAutoNum type="arabicPeriod" startAt="2"/>
            </a:pPr>
            <a:r>
              <a:rPr lang="ru-RU" sz="1600" dirty="0">
                <a:solidFill>
                  <a:srgbClr val="76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Бизнес-инкубатор</a:t>
            </a:r>
          </a:p>
          <a:p>
            <a:endParaRPr lang="ru-RU" sz="1600" dirty="0">
              <a:solidFill>
                <a:srgbClr val="764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9648A4-9239-4876-99FC-520E54B4A16A}"/>
              </a:ext>
            </a:extLst>
          </p:cNvPr>
          <p:cNvSpPr txBox="1"/>
          <p:nvPr/>
        </p:nvSpPr>
        <p:spPr>
          <a:xfrm>
            <a:off x="8315365" y="3639885"/>
            <a:ext cx="2126259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64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услуги в рамках деятельности Центра «Мой бизнес»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2DAB03E-F095-4B3D-B011-4D0D6D091E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>
          <a:xfrm>
            <a:off x="5017128" y="6701189"/>
            <a:ext cx="1854042" cy="1853494"/>
          </a:xfrm>
          <a:prstGeom prst="rect">
            <a:avLst/>
          </a:prstGeom>
        </p:spPr>
      </p:pic>
      <p:sp>
        <p:nvSpPr>
          <p:cNvPr id="28" name="Арка 27">
            <a:extLst>
              <a:ext uri="{FF2B5EF4-FFF2-40B4-BE49-F238E27FC236}">
                <a16:creationId xmlns:a16="http://schemas.microsoft.com/office/drawing/2014/main" id="{D5226E04-12FB-49B3-A46E-C4B5D33FC87C}"/>
              </a:ext>
            </a:extLst>
          </p:cNvPr>
          <p:cNvSpPr/>
          <p:nvPr/>
        </p:nvSpPr>
        <p:spPr>
          <a:xfrm rot="18477485">
            <a:off x="-935157" y="5998102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Арка 22">
            <a:extLst>
              <a:ext uri="{FF2B5EF4-FFF2-40B4-BE49-F238E27FC236}">
                <a16:creationId xmlns:a16="http://schemas.microsoft.com/office/drawing/2014/main" id="{51C8D8DB-9324-4570-8AAF-E15A3F093EE4}"/>
              </a:ext>
            </a:extLst>
          </p:cNvPr>
          <p:cNvSpPr/>
          <p:nvPr/>
        </p:nvSpPr>
        <p:spPr>
          <a:xfrm rot="6781610">
            <a:off x="10862560" y="3121103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Изображение 31">
            <a:extLst>
              <a:ext uri="{FF2B5EF4-FFF2-40B4-BE49-F238E27FC236}">
                <a16:creationId xmlns:a16="http://schemas.microsoft.com/office/drawing/2014/main" id="{738728F6-3767-44D9-83BB-17E2B63B477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682222" y="183340"/>
            <a:ext cx="2757553" cy="42589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BFEE7E4-87E3-4765-BC50-497CA62C8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5626" y="5097440"/>
            <a:ext cx="3010916" cy="22800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26809" y="835946"/>
            <a:ext cx="8127724" cy="56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Комплексная поддержка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9210D1-FE7C-49D7-A90C-92226FB51E8D}"/>
              </a:ext>
            </a:extLst>
          </p:cNvPr>
          <p:cNvSpPr/>
          <p:nvPr/>
        </p:nvSpPr>
        <p:spPr>
          <a:xfrm>
            <a:off x="10135131" y="224542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Арка 39">
            <a:extLst>
              <a:ext uri="{FF2B5EF4-FFF2-40B4-BE49-F238E27FC236}">
                <a16:creationId xmlns:a16="http://schemas.microsoft.com/office/drawing/2014/main" id="{656C9BE1-E404-4778-BA4F-85B9BC537A67}"/>
              </a:ext>
            </a:extLst>
          </p:cNvPr>
          <p:cNvSpPr/>
          <p:nvPr/>
        </p:nvSpPr>
        <p:spPr>
          <a:xfrm rot="6944546">
            <a:off x="12195515" y="1372516"/>
            <a:ext cx="2710227" cy="2992005"/>
          </a:xfrm>
          <a:prstGeom prst="blockArc">
            <a:avLst>
              <a:gd name="adj1" fmla="val 19423086"/>
              <a:gd name="adj2" fmla="val 9427419"/>
              <a:gd name="adj3" fmla="val 2558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236C6D6-24AB-47C6-8C2D-5A5F84E743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>
          <a:xfrm>
            <a:off x="773099" y="6404838"/>
            <a:ext cx="1854042" cy="1853494"/>
          </a:xfrm>
          <a:prstGeom prst="rect">
            <a:avLst/>
          </a:prstGeom>
        </p:spPr>
      </p:pic>
      <p:sp>
        <p:nvSpPr>
          <p:cNvPr id="46" name="Арка 45">
            <a:extLst>
              <a:ext uri="{FF2B5EF4-FFF2-40B4-BE49-F238E27FC236}">
                <a16:creationId xmlns:a16="http://schemas.microsoft.com/office/drawing/2014/main" id="{FC9B31FE-C003-4BAA-AC9F-905E9D3034ED}"/>
              </a:ext>
            </a:extLst>
          </p:cNvPr>
          <p:cNvSpPr/>
          <p:nvPr/>
        </p:nvSpPr>
        <p:spPr>
          <a:xfrm rot="9900000">
            <a:off x="10432482" y="6227268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77E4AF5-F8EC-4AE3-B87A-1ADF19DF55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77" r="218" b="-1"/>
          <a:stretch/>
        </p:blipFill>
        <p:spPr>
          <a:xfrm>
            <a:off x="-1025487" y="-812432"/>
            <a:ext cx="2322296" cy="2328515"/>
          </a:xfrm>
          <a:prstGeom prst="rect">
            <a:avLst/>
          </a:prstGeom>
        </p:spPr>
      </p:pic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2C112CDE-9524-41A0-B060-D45A5D7FA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329781"/>
              </p:ext>
            </p:extLst>
          </p:nvPr>
        </p:nvGraphicFramePr>
        <p:xfrm>
          <a:off x="2393476" y="1337774"/>
          <a:ext cx="8610719" cy="447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1" name="Изображение 31">
            <a:extLst>
              <a:ext uri="{FF2B5EF4-FFF2-40B4-BE49-F238E27FC236}">
                <a16:creationId xmlns:a16="http://schemas.microsoft.com/office/drawing/2014/main" id="{48F5F770-BE78-46AB-8412-3E6715E6DD8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0599342" y="138879"/>
            <a:ext cx="2757553" cy="4258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40DB9A-CDDE-16C3-0D45-F0DDC544B1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1193" y="5646767"/>
            <a:ext cx="1765459" cy="17740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4E4DB0-70CA-55A0-8A83-9C76D41CE7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566485" y="5803415"/>
            <a:ext cx="1647358" cy="161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8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7551" y="730752"/>
            <a:ext cx="8127724" cy="56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Комплексная поддержка</a:t>
            </a:r>
          </a:p>
        </p:txBody>
      </p:sp>
      <p:sp>
        <p:nvSpPr>
          <p:cNvPr id="40" name="Арка 39">
            <a:extLst>
              <a:ext uri="{FF2B5EF4-FFF2-40B4-BE49-F238E27FC236}">
                <a16:creationId xmlns:a16="http://schemas.microsoft.com/office/drawing/2014/main" id="{656C9BE1-E404-4778-BA4F-85B9BC537A67}"/>
              </a:ext>
            </a:extLst>
          </p:cNvPr>
          <p:cNvSpPr/>
          <p:nvPr/>
        </p:nvSpPr>
        <p:spPr>
          <a:xfrm rot="6130334">
            <a:off x="12406046" y="1247285"/>
            <a:ext cx="2473453" cy="2473453"/>
          </a:xfrm>
          <a:prstGeom prst="blockArc">
            <a:avLst>
              <a:gd name="adj1" fmla="val 19423086"/>
              <a:gd name="adj2" fmla="val 9427419"/>
              <a:gd name="adj3" fmla="val 25587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Арка 45">
            <a:extLst>
              <a:ext uri="{FF2B5EF4-FFF2-40B4-BE49-F238E27FC236}">
                <a16:creationId xmlns:a16="http://schemas.microsoft.com/office/drawing/2014/main" id="{FC9B31FE-C003-4BAA-AC9F-905E9D3034ED}"/>
              </a:ext>
            </a:extLst>
          </p:cNvPr>
          <p:cNvSpPr/>
          <p:nvPr/>
        </p:nvSpPr>
        <p:spPr>
          <a:xfrm rot="9900000">
            <a:off x="10432482" y="6227268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577E4AF5-F8EC-4AE3-B87A-1ADF19DF55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7" r="218" b="-1"/>
          <a:stretch/>
        </p:blipFill>
        <p:spPr>
          <a:xfrm>
            <a:off x="2627141" y="-1659772"/>
            <a:ext cx="2322296" cy="2328515"/>
          </a:xfrm>
          <a:prstGeom prst="rect">
            <a:avLst/>
          </a:prstGeom>
        </p:spPr>
      </p:pic>
      <p:pic>
        <p:nvPicPr>
          <p:cNvPr id="10" name="Изображение 31">
            <a:extLst>
              <a:ext uri="{FF2B5EF4-FFF2-40B4-BE49-F238E27FC236}">
                <a16:creationId xmlns:a16="http://schemas.microsoft.com/office/drawing/2014/main" id="{E875E14C-E290-4035-B717-E3B9FEAC716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90431" y="242848"/>
            <a:ext cx="2757553" cy="42589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BF9C49-FC77-126D-94F4-E6EFC0D441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332"/>
          <a:stretch/>
        </p:blipFill>
        <p:spPr>
          <a:xfrm>
            <a:off x="2393476" y="1297895"/>
            <a:ext cx="6664817" cy="6031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19C8E6-2A98-ECE4-898D-4A5A808FEAFB}"/>
              </a:ext>
            </a:extLst>
          </p:cNvPr>
          <p:cNvSpPr txBox="1"/>
          <p:nvPr/>
        </p:nvSpPr>
        <p:spPr>
          <a:xfrm>
            <a:off x="8705794" y="3161942"/>
            <a:ext cx="276895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Фондом разработано </a:t>
            </a:r>
            <a:r>
              <a:rPr lang="ru-RU" sz="32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видов </a:t>
            </a:r>
            <a:r>
              <a:rPr lang="ru-RU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комплексных услуг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236C6D6-24AB-47C6-8C2D-5A5F84E743C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-20000"/>
          </a:blip>
          <a:srcRect/>
          <a:stretch>
            <a:fillRect/>
          </a:stretch>
        </p:blipFill>
        <p:spPr>
          <a:xfrm>
            <a:off x="539433" y="6580203"/>
            <a:ext cx="1854042" cy="18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55D667-A028-49B6-B542-AF47441B86F3}"/>
              </a:ext>
            </a:extLst>
          </p:cNvPr>
          <p:cNvSpPr/>
          <p:nvPr/>
        </p:nvSpPr>
        <p:spPr>
          <a:xfrm>
            <a:off x="2012290" y="1536223"/>
            <a:ext cx="4204432" cy="3418676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 dirty="0"/>
          </a:p>
        </p:txBody>
      </p:sp>
      <p:sp>
        <p:nvSpPr>
          <p:cNvPr id="6" name="TextBox 5"/>
          <p:cNvSpPr txBox="1"/>
          <p:nvPr/>
        </p:nvSpPr>
        <p:spPr>
          <a:xfrm>
            <a:off x="2126500" y="678126"/>
            <a:ext cx="8127724" cy="56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Образовательная поддержка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9210D1-FE7C-49D7-A90C-92226FB51E8D}"/>
              </a:ext>
            </a:extLst>
          </p:cNvPr>
          <p:cNvSpPr/>
          <p:nvPr/>
        </p:nvSpPr>
        <p:spPr>
          <a:xfrm>
            <a:off x="11313275" y="299817"/>
            <a:ext cx="1798362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Gothic Girl\Desktop\msp-logo-jpg.jpg">
            <a:extLst>
              <a:ext uri="{FF2B5EF4-FFF2-40B4-BE49-F238E27FC236}">
                <a16:creationId xmlns:a16="http://schemas.microsoft.com/office/drawing/2014/main" id="{1E91442C-74FF-4BC1-8351-3FB77EB7C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57" y="1848520"/>
            <a:ext cx="1748367" cy="75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3C529A-1E40-43FB-99D4-EEF3DA318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58" y="3133754"/>
            <a:ext cx="1439511" cy="6327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690457-1DC4-489D-9AAB-478DAD329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29" y="4109547"/>
            <a:ext cx="1748367" cy="6694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55B9C8-EF56-4B4C-8035-F056FCE7595E}"/>
              </a:ext>
            </a:extLst>
          </p:cNvPr>
          <p:cNvSpPr txBox="1"/>
          <p:nvPr/>
        </p:nvSpPr>
        <p:spPr>
          <a:xfrm>
            <a:off x="2070753" y="1638823"/>
            <a:ext cx="430328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ED5338"/>
              </a:buClr>
              <a:buSzPct val="100000"/>
              <a:buAutoNum type="arabicPeriod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Тренинги АО «Корпорация МСП»</a:t>
            </a:r>
          </a:p>
          <a:p>
            <a:pPr marL="342900" indent="-342900">
              <a:spcBef>
                <a:spcPts val="600"/>
              </a:spcBef>
              <a:buClr>
                <a:srgbClr val="ED5338"/>
              </a:buClr>
              <a:buSzPct val="100000"/>
              <a:buAutoNum type="arabicPeriod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форумов, семинаров, круглых столов, вебинаров, тренингов</a:t>
            </a:r>
          </a:p>
          <a:p>
            <a:pPr marL="342900" indent="-342900">
              <a:spcBef>
                <a:spcPts val="600"/>
              </a:spcBef>
              <a:buClr>
                <a:srgbClr val="ED5338"/>
              </a:buClr>
              <a:buSzPct val="100000"/>
              <a:buAutoNum type="arabicPeriod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сотрудников предпринимателя Магаданской области</a:t>
            </a:r>
          </a:p>
          <a:p>
            <a:pPr marL="342900" indent="-342900">
              <a:spcBef>
                <a:spcPts val="600"/>
              </a:spcBef>
              <a:buClr>
                <a:srgbClr val="ED5338"/>
              </a:buClr>
              <a:buSzPct val="100000"/>
              <a:buAutoNum type="arabicPeriod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комплексных обучающих программ </a:t>
            </a:r>
          </a:p>
          <a:p>
            <a:pPr>
              <a:spcBef>
                <a:spcPts val="600"/>
              </a:spcBef>
              <a:buClr>
                <a:srgbClr val="ED5338"/>
              </a:buClr>
              <a:buSzPct val="100000"/>
            </a:pPr>
            <a:r>
              <a:rPr lang="ru-RU" sz="1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Условия: Вход свободный. Участие бесплатное. Необходима регистрация на мероприятие</a:t>
            </a:r>
            <a:endParaRPr lang="ru-RU" sz="16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ED5338"/>
              </a:buClr>
              <a:buSzPct val="100000"/>
              <a:buAutoNum type="arabicPeriod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E954F7F-065D-495F-A6CD-AABE13CA44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95" y="2333755"/>
            <a:ext cx="3765490" cy="228579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3158CCC-0F2F-48D2-AFAB-DED82F6F09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2"/>
          <a:stretch/>
        </p:blipFill>
        <p:spPr>
          <a:xfrm>
            <a:off x="8121996" y="5141121"/>
            <a:ext cx="2928549" cy="21833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D054B46-51AE-41E5-B5CD-DED47AE37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231" y="5388575"/>
            <a:ext cx="3666331" cy="2000770"/>
          </a:xfrm>
          <a:prstGeom prst="rect">
            <a:avLst/>
          </a:prstGeom>
        </p:spPr>
      </p:pic>
      <p:pic>
        <p:nvPicPr>
          <p:cNvPr id="19" name="Изображение 31">
            <a:extLst>
              <a:ext uri="{FF2B5EF4-FFF2-40B4-BE49-F238E27FC236}">
                <a16:creationId xmlns:a16="http://schemas.microsoft.com/office/drawing/2014/main" id="{13AA63D3-21FD-4983-A784-DB52C72822F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0521355" y="252231"/>
            <a:ext cx="2757553" cy="4258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B27525-7BB7-0523-50A1-8123342883DD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-20000"/>
          </a:blip>
          <a:srcRect/>
          <a:stretch>
            <a:fillRect/>
          </a:stretch>
        </p:blipFill>
        <p:spPr>
          <a:xfrm>
            <a:off x="-893506" y="4028152"/>
            <a:ext cx="1854042" cy="18534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196" y="831752"/>
            <a:ext cx="9607359" cy="56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Популяризация и продвижение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9210D1-FE7C-49D7-A90C-92226FB51E8D}"/>
              </a:ext>
            </a:extLst>
          </p:cNvPr>
          <p:cNvSpPr/>
          <p:nvPr/>
        </p:nvSpPr>
        <p:spPr>
          <a:xfrm>
            <a:off x="10352518" y="313394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5FE639-B7BA-4EA2-B316-BB7469662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6811" y="1767420"/>
            <a:ext cx="4523137" cy="908210"/>
          </a:xfrm>
        </p:spPr>
        <p:txBody>
          <a:bodyPr>
            <a:normAutofit fontScale="85000" lnSpcReduction="10000"/>
          </a:bodyPr>
          <a:lstStyle/>
          <a:p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Прием заявок в 2022 году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AE8899-BAE7-4006-B846-EFCB9742C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42498" y="2263796"/>
            <a:ext cx="3052667" cy="3371201"/>
          </a:xfrm>
        </p:spPr>
        <p:txBody>
          <a:bodyPr>
            <a:normAutofit fontScale="85000" lnSpcReduction="10000"/>
          </a:bodyPr>
          <a:lstStyle/>
          <a:p>
            <a:endParaRPr lang="ru-RU" sz="14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ru-RU" sz="14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мая 2022 г.):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01 по 15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16 по 30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каждого месяца (в декабре до 10-го числа)</a:t>
            </a:r>
            <a:r>
              <a:rPr lang="ru-RU" sz="2600" dirty="0">
                <a:solidFill>
                  <a:srgbClr val="562212"/>
                </a:solidFill>
                <a:latin typeface="Circe" panose="020B0502020203020203" pitchFamily="34" charset="-52"/>
                <a:cs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09EC871-544D-451E-9CD1-0F823008A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46787" y="1890462"/>
            <a:ext cx="4545413" cy="525741"/>
          </a:xfrm>
        </p:spPr>
        <p:txBody>
          <a:bodyPr anchor="t">
            <a:normAutofit fontScale="85000" lnSpcReduction="10000"/>
          </a:bodyPr>
          <a:lstStyle/>
          <a:p>
            <a:r>
              <a:rPr lang="ru-RU" dirty="0">
                <a:solidFill>
                  <a:srgbClr val="562212"/>
                </a:solidFill>
                <a:latin typeface="Arial Black" panose="020B0A04020102020204" pitchFamily="34" charset="0"/>
              </a:rPr>
              <a:t>Сумма поддержки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F20F901D-F227-4FEE-8C99-A2E9D07CB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00071" y="2484396"/>
            <a:ext cx="4545413" cy="40615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финансирования </a:t>
            </a:r>
            <a:r>
              <a:rPr lang="ru-RU" sz="2600" u="sng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предпринимателей </a:t>
            </a:r>
            <a:r>
              <a:rPr lang="ru-RU" sz="2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Магаданской области не </a:t>
            </a:r>
            <a:r>
              <a:rPr lang="ru-RU" sz="2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150 тыс. рублей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финансирования для </a:t>
            </a:r>
            <a:r>
              <a:rPr lang="ru-RU" sz="2600" u="sng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самозанятого гражданина </a:t>
            </a:r>
            <a:r>
              <a:rPr lang="ru-RU" sz="2600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600" b="1" dirty="0">
                <a:solidFill>
                  <a:srgbClr val="5622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 100 тыс. рублей</a:t>
            </a:r>
          </a:p>
          <a:p>
            <a:endParaRPr lang="ru-RU" dirty="0"/>
          </a:p>
        </p:txBody>
      </p:sp>
      <p:sp>
        <p:nvSpPr>
          <p:cNvPr id="48" name="Арка 47">
            <a:extLst>
              <a:ext uri="{FF2B5EF4-FFF2-40B4-BE49-F238E27FC236}">
                <a16:creationId xmlns:a16="http://schemas.microsoft.com/office/drawing/2014/main" id="{526BC341-38F6-40EF-9F92-9698CE696DA5}"/>
              </a:ext>
            </a:extLst>
          </p:cNvPr>
          <p:cNvSpPr/>
          <p:nvPr/>
        </p:nvSpPr>
        <p:spPr>
          <a:xfrm rot="7198060">
            <a:off x="12377040" y="3278457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Picture 4" descr="https://lh4.googleusercontent.com/HJTdfJY7ph2nHKO3MUh1vDcHlfKa9gNAPHPkU9AvVvN2Se2FkaX8j2WZlB7E5orw0hw4IGRSV2XVvztZ_TtxYZgrwn-ts2EHn4sql86sZK3siUqnBcRbMTLJdHqgOrrvnQ">
            <a:extLst>
              <a:ext uri="{FF2B5EF4-FFF2-40B4-BE49-F238E27FC236}">
                <a16:creationId xmlns:a16="http://schemas.microsoft.com/office/drawing/2014/main" id="{B495AA2F-1547-45B1-921A-52326963B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0641" y="2556068"/>
            <a:ext cx="1954288" cy="29346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84AA5F1-0D25-4D29-834D-E3F03093C88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-20000"/>
          </a:blip>
          <a:srcRect/>
          <a:stretch>
            <a:fillRect/>
          </a:stretch>
        </p:blipFill>
        <p:spPr>
          <a:xfrm>
            <a:off x="927740" y="6329682"/>
            <a:ext cx="1854042" cy="185349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4EBD510-D585-44BF-8908-7B1D9ABC3C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-77" r="218" b="-1"/>
          <a:stretch/>
        </p:blipFill>
        <p:spPr>
          <a:xfrm>
            <a:off x="2146817" y="-1553289"/>
            <a:ext cx="2322296" cy="23285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D786404-5AF9-4703-8810-23E41D8833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299" y="5634996"/>
            <a:ext cx="2866471" cy="1728762"/>
          </a:xfrm>
          <a:prstGeom prst="rect">
            <a:avLst/>
          </a:prstGeom>
        </p:spPr>
      </p:pic>
      <p:pic>
        <p:nvPicPr>
          <p:cNvPr id="14" name="Изображение 31">
            <a:extLst>
              <a:ext uri="{FF2B5EF4-FFF2-40B4-BE49-F238E27FC236}">
                <a16:creationId xmlns:a16="http://schemas.microsoft.com/office/drawing/2014/main" id="{8012249E-9AE2-44A4-AE50-E545FDAD8EC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0435778" y="194528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5601" y="775228"/>
            <a:ext cx="9607359" cy="567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 Популяризация и продвижение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9210D1-FE7C-49D7-A90C-92226FB51E8D}"/>
              </a:ext>
            </a:extLst>
          </p:cNvPr>
          <p:cNvSpPr/>
          <p:nvPr/>
        </p:nvSpPr>
        <p:spPr>
          <a:xfrm>
            <a:off x="10352518" y="313394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AE8899-BAE7-4006-B846-EFCB9742CE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6819" y="832807"/>
            <a:ext cx="7714633" cy="3162025"/>
          </a:xfrm>
        </p:spPr>
        <p:txBody>
          <a:bodyPr/>
          <a:lstStyle/>
          <a:p>
            <a:pPr marL="0" indent="0">
              <a:buNone/>
            </a:pPr>
            <a:endParaRPr lang="ru-RU" sz="14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indent="0">
              <a:buNone/>
            </a:pPr>
            <a:endParaRPr lang="ru-RU" sz="1400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56221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Интернет-продвижение, полиграфия, сувенирная продукция, наружная реклама, размещение рекламы на ТВ, радио, телеэкранах</a:t>
            </a:r>
            <a:endParaRPr lang="ru-RU" sz="1800" b="1" dirty="0">
              <a:solidFill>
                <a:srgbClr val="562212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404E90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  <a:p>
            <a:endParaRPr lang="ru-RU" sz="1400" dirty="0">
              <a:solidFill>
                <a:srgbClr val="404E90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rgbClr val="404E90"/>
              </a:solidFill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693CC04-46BC-4686-B66D-5EAE6248B2E0}"/>
              </a:ext>
            </a:extLst>
          </p:cNvPr>
          <p:cNvGrpSpPr/>
          <p:nvPr/>
        </p:nvGrpSpPr>
        <p:grpSpPr>
          <a:xfrm>
            <a:off x="2210011" y="2594976"/>
            <a:ext cx="7393570" cy="4330735"/>
            <a:chOff x="237331" y="913471"/>
            <a:chExt cx="7768387" cy="454782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93B1865-0A6C-40CB-A7A3-71AC7B64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032043"/>
              <a:ext cx="2220841" cy="760518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3CCDA87-2CD7-49F6-9BFC-938B52F3D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129" y="3009917"/>
              <a:ext cx="2108994" cy="722216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18B2E3DD-CD9C-4C0A-8D85-6F71A41E7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92" r="11471" b="16132"/>
            <a:stretch/>
          </p:blipFill>
          <p:spPr>
            <a:xfrm>
              <a:off x="2723881" y="913471"/>
              <a:ext cx="2520281" cy="929939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0841192B-F58D-4C9A-82B9-216A95F1E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331" y="3009917"/>
              <a:ext cx="2379353" cy="814800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04900DB-9C52-4CCF-B699-237BE9337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694" y="3038940"/>
              <a:ext cx="2505840" cy="856882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F6A3A87F-89A6-4745-BB58-A0349780B1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3" t="-2317" r="15846" b="-1"/>
            <a:stretch/>
          </p:blipFill>
          <p:spPr>
            <a:xfrm>
              <a:off x="3351919" y="1867649"/>
              <a:ext cx="1571030" cy="1041513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CA0EA1BB-2318-4EFC-B95D-437D2EA56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1534" y="1003510"/>
              <a:ext cx="2684184" cy="892783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73400908-40AA-4F4E-AAE5-6803EECEA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47" y="4437112"/>
              <a:ext cx="2303537" cy="1024188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34802C5-920E-40F1-8634-D6C4F0A237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19" y="5668502"/>
            <a:ext cx="1872010" cy="159032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F31B0DD-3641-4DA5-9FFF-CD2D2A4FDE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97" y="3480522"/>
            <a:ext cx="833648" cy="833648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67DCCE0D-9BE2-481C-A228-3B40223DC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11" y="3690156"/>
            <a:ext cx="2059138" cy="49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927AF238-7C9E-463E-90C2-890058D75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34" y="5142670"/>
            <a:ext cx="2089370" cy="227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Арка 47">
            <a:extLst>
              <a:ext uri="{FF2B5EF4-FFF2-40B4-BE49-F238E27FC236}">
                <a16:creationId xmlns:a16="http://schemas.microsoft.com/office/drawing/2014/main" id="{526BC341-38F6-40EF-9F92-9698CE696DA5}"/>
              </a:ext>
            </a:extLst>
          </p:cNvPr>
          <p:cNvSpPr/>
          <p:nvPr/>
        </p:nvSpPr>
        <p:spPr>
          <a:xfrm rot="7138713">
            <a:off x="12203048" y="419823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00000"/>
            </a:pPr>
            <a:endParaRPr lang="ru-RU" sz="157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458CB77-77F8-4C9D-B5E9-32B304A78B1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-20000"/>
          </a:blip>
          <a:srcRect/>
          <a:stretch>
            <a:fillRect/>
          </a:stretch>
        </p:blipFill>
        <p:spPr>
          <a:xfrm>
            <a:off x="10652406" y="1836661"/>
            <a:ext cx="1854042" cy="1853494"/>
          </a:xfrm>
          <a:prstGeom prst="rect">
            <a:avLst/>
          </a:prstGeom>
        </p:spPr>
      </p:pic>
      <p:pic>
        <p:nvPicPr>
          <p:cNvPr id="28" name="Изображение 31">
            <a:extLst>
              <a:ext uri="{FF2B5EF4-FFF2-40B4-BE49-F238E27FC236}">
                <a16:creationId xmlns:a16="http://schemas.microsoft.com/office/drawing/2014/main" id="{EA89EAC7-49FA-4737-A5E0-A2ABFC4FFB3C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10507817" y="217353"/>
            <a:ext cx="2757553" cy="42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27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11214</TotalTime>
  <Words>1360</Words>
  <Application>Microsoft Office PowerPoint</Application>
  <PresentationFormat>Произвольный</PresentationFormat>
  <Paragraphs>200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Circe</vt:lpstr>
      <vt:lpstr>Circe Bold</vt:lpstr>
      <vt:lpstr>Roboto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Сторонние эксперты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>Synergy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Admin</cp:lastModifiedBy>
  <cp:revision>785</cp:revision>
  <cp:lastPrinted>2019-08-15T09:11:57Z</cp:lastPrinted>
  <dcterms:created xsi:type="dcterms:W3CDTF">2019-04-26T08:56:54Z</dcterms:created>
  <dcterms:modified xsi:type="dcterms:W3CDTF">2022-10-17T00:33:54Z</dcterms:modified>
</cp:coreProperties>
</file>