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2" r:id="rId17"/>
    <p:sldId id="273" r:id="rId18"/>
    <p:sldId id="267" r:id="rId1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0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BC1AA-998E-4D13-A9CE-DF9565D01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8BBF4-646D-4C30-A95A-2C7B5740A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4A70D-B273-4EBE-BCFE-49ABD408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F4D6F-A783-4963-903B-3FE4398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17C1B-A8B6-474D-BB66-886C6B98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21408-1D86-4BB9-8BF2-6F687693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7F4818-E962-4791-82DD-C779BA896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EC9BF-F7CB-48B5-93D7-0E70BA18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2E0B2-7410-415C-8452-090737C1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5609D-4C1C-4403-8186-9BACDA98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9C3D82-5EE8-4D01-AC04-E365A415A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3BBE2-B25B-4A4A-91D4-DBD3524E2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DF3FD-5E11-465F-BDB0-0243C07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70D3C-88C5-4DC0-87B9-D4D6C553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8FFC-53A3-4874-B73E-ED9EAE67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37BB4-7188-49CF-A0AC-419B4C74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82D72-A1EF-4574-B0BD-09AA27FF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D0FF9-61BB-4E4E-B6E4-A1A4A2AC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1D892D-DE19-4E27-A03C-A143820A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F06F3-86CF-4704-B152-6FAA0E87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0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F6A5C-9188-473C-87D7-A0369EAC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74614-462C-4656-994B-CD87AD26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48C40-83D7-4F99-A4C7-C8E1AD92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5B074-288F-4EAE-9404-0930EA7D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BA945-926E-4F8C-884D-10D2C0EA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2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28814-1EA9-4EFD-988C-BBD4EB68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7E99E-9FAD-4419-A81A-217EEB36F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3A9CB5-8904-42D0-BD09-9E1E95F0B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886C4-8D71-476C-A364-D733C06C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AC5CB1-84A8-4733-BF33-9C914AD8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60BAA-AEF7-4FA5-9900-C51C6867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5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34373-4825-49DB-BD5D-BCF23954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3B88F8-E6E5-4676-A367-21E1E2E5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270CE4-8310-4532-8C62-4D672608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1F0109-485C-434A-9AB1-0E045CADA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101F5C-976B-44B3-AF0A-F988551B6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CC939-B863-477C-8783-C5AC8A71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5E44BC-1378-4BDC-830B-BB35C79A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55DA3A-757D-4A8F-8B1F-B948A6BB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2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25DC0-5F10-4B12-8B3E-9816FA69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C43FF9-5A88-4ACB-81BD-58E9E1C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25A080-C012-42EE-945F-FF7581EE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E50DB-D26C-4478-AD0D-DBCC3779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734F65-E9D2-4D2C-9B18-218B91BF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61BCA4-0461-40BA-8D56-107F90CF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B39475-4690-4F30-A2F4-6553BFB2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D37BF-0B65-448F-8BA6-84206001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65B05-2CC4-4F69-9A79-7C1D02FA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55E2B9-FC3F-4A55-B31B-5276321B0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0B6019-7A4D-4BBA-A2F1-0EC8003F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381ED-D1F7-4E7F-9DB1-E6C5A71B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6D5E56-7449-4F34-97F4-56B1C900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9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2C1D0-85E6-4A4A-910C-802356B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F2DDC-7D2C-48E8-9D99-7D59680E1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6F857F-6976-4185-80D1-2D5E0631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2CED6-47C8-4D95-AEA7-093BDA60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1C173B-F2E3-4037-9F9E-D0753269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83B655-7F64-4D34-9EEA-3774FB05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2B82F-8138-4C15-A666-16701A7F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796753-4E5E-4442-97BC-D8B09B9B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FF47A-2E5E-4463-B8D4-9EEE9BC5D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5A60-9DE0-4A10-8039-30CBE65021D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4D24C-C9C4-467A-8549-51443BF0C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E4365-095F-47C7-863E-5C81A2F9F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D32D-226F-4FC3-A3B6-8DC7F898C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kk_zaem_mgd@mail.ru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mailto:mkk_magadan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11AE8-708F-43AC-8BA6-9CC636E4FF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87" y="0"/>
            <a:ext cx="2213811" cy="164126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A87B42-A829-4D2E-9E14-58CE398B3DB1}"/>
              </a:ext>
            </a:extLst>
          </p:cNvPr>
          <p:cNvSpPr txBox="1"/>
          <p:nvPr/>
        </p:nvSpPr>
        <p:spPr>
          <a:xfrm>
            <a:off x="2144230" y="1641267"/>
            <a:ext cx="760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«Микрокредитная компания Магаданской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8761-BAC7-4CAC-AD78-DF45103B5EDE}"/>
              </a:ext>
            </a:extLst>
          </p:cNvPr>
          <p:cNvSpPr txBox="1"/>
          <p:nvPr/>
        </p:nvSpPr>
        <p:spPr>
          <a:xfrm>
            <a:off x="712269" y="3429000"/>
            <a:ext cx="11249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доступа субъектов МСП Магаданской области и физических лиц, являющихся плательщиками налога на профессиональный доход (Самозанятых) к финансовым ресурсам посредством предоставления им микрозаймов и оказания иных форм и видов поддержки в соответствии с нормативными правовыми актами Российской Федерации и Магаданской области.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39704-78D9-483A-A158-C53CFC026DCF}"/>
              </a:ext>
            </a:extLst>
          </p:cNvPr>
          <p:cNvSpPr txBox="1"/>
          <p:nvPr/>
        </p:nvSpPr>
        <p:spPr>
          <a:xfrm>
            <a:off x="712269" y="4995512"/>
            <a:ext cx="11249729" cy="96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деятельности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осуществление поддержки субъектов МСП Магаданской области и Самозанятых в виде предоставления микрозаймов, а также развитие социальной и предпринимательской активности граждан, повышения доступности финансовых услуг субъектам малого и среднего предпринимательства и самозанятым.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918ECE-899A-88C5-88E6-FEB61295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7" y="78484"/>
            <a:ext cx="1759309" cy="13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2A18D-7889-4A02-9CEE-4E13A2BEF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9851"/>
            <a:ext cx="3744227" cy="36109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692D8-CE00-46FC-967B-20B1E81DF3EC}"/>
              </a:ext>
            </a:extLst>
          </p:cNvPr>
          <p:cNvSpPr txBox="1"/>
          <p:nvPr/>
        </p:nvSpPr>
        <p:spPr>
          <a:xfrm>
            <a:off x="5265019" y="240948"/>
            <a:ext cx="5168766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«Бизнес-оборот»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66C9D-3667-4C9F-A639-5F95AB516271}"/>
              </a:ext>
            </a:extLst>
          </p:cNvPr>
          <p:cNvSpPr txBox="1"/>
          <p:nvPr/>
        </p:nvSpPr>
        <p:spPr>
          <a:xfrm>
            <a:off x="3744227" y="1258746"/>
            <a:ext cx="8210350" cy="365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пополнение оборотных средств, уплата налогов/сборов, выплата заработной платы, транспортные расходы.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1 месяца до 15 месяцев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100 000 до 3 000 000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½ ключевой ставки Банка России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в период функционирования экономики РФ условиях недружественных действий и санкционных ограничений процентная ставка установлена от ½ ключевой ставки Банка России 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8,5 %.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AB42AF-0F68-A609-7B44-514589F6C4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355" y="0"/>
            <a:ext cx="1480645" cy="1078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88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C67059-0169-4D9B-BF38-6AEB98A89351}"/>
              </a:ext>
            </a:extLst>
          </p:cNvPr>
          <p:cNvSpPr txBox="1"/>
          <p:nvPr/>
        </p:nvSpPr>
        <p:spPr>
          <a:xfrm>
            <a:off x="5721258" y="1217886"/>
            <a:ext cx="4782150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</a:t>
            </a: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«Универсальный»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B6193-E263-48AF-A302-A249BBFEE6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334"/>
            <a:ext cx="4215865" cy="31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C25C3-6E74-49A8-BAD8-299F6C52C16D}"/>
              </a:ext>
            </a:extLst>
          </p:cNvPr>
          <p:cNvSpPr txBox="1"/>
          <p:nvPr/>
        </p:nvSpPr>
        <p:spPr>
          <a:xfrm>
            <a:off x="4215865" y="1845483"/>
            <a:ext cx="7976135" cy="365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инвестиционные цели, приобретение основных средств, пополнение оборотных средств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100 000 до 3 000 000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ставка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ключевой ставки Банка России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в период функционирования экономики РФ условиях недружественных действий и санкционных ограничений процентная ставка установлена от ½ ключевой ставки Банка России 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8,5 %.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8CD29-27CA-4723-FEF3-19364E48A3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662" y="0"/>
            <a:ext cx="1592338" cy="835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08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DDC58E-FCF3-47E2-9122-86884DFA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357"/>
            <a:ext cx="4331368" cy="43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980AD6-B051-47A2-A1B1-F1ABC8AD553D}"/>
              </a:ext>
            </a:extLst>
          </p:cNvPr>
          <p:cNvSpPr txBox="1"/>
          <p:nvPr/>
        </p:nvSpPr>
        <p:spPr>
          <a:xfrm>
            <a:off x="5390147" y="230783"/>
            <a:ext cx="5351647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</a:t>
            </a: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«Исполнение</a:t>
            </a: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684F3-7889-4227-85F6-E716CE4F245D}"/>
              </a:ext>
            </a:extLst>
          </p:cNvPr>
          <p:cNvSpPr txBox="1"/>
          <p:nvPr/>
        </p:nvSpPr>
        <p:spPr>
          <a:xfrm>
            <a:off x="4331368" y="1503031"/>
            <a:ext cx="7719461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001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субъекты МСП, удовлетворяющие критериям, установленным Правилами предоставления микрозаймов, зарегистрированные и ведущие деятельность в Магаданской области, осуществляющие поставку товаров/оказание услуг/выполнение работ по контрактам для государственных нужд, заключенным в рамках Федеральных законов № 44-ФЗ или № 223-ФЗ.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001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по исполнению контракта/договора.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80010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деятельности заемщика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6 месяцев регистрации (с момента получения первой выручки 6 месяцев)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сроку завершения расчетов по контракту плюс 45 дней, но не более 24 месяцев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от 100 000 до 5 000 000 рублей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 5,0 млн р. – приоритетные/пострадавшие отрасли; до 3,0 млн. р. – иные субъекты МСП)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установлена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½ ключевой ставки Банка России  до 8,5 %.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E348E-D9C3-B3DD-6CC9-B30646DD49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94" y="0"/>
            <a:ext cx="1392776" cy="1261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90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DDA468-F963-47D5-9A01-9D272BECFD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302"/>
            <a:ext cx="4620126" cy="38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C9218-C269-4FBC-9A11-40F1C41F4BE5}"/>
              </a:ext>
            </a:extLst>
          </p:cNvPr>
          <p:cNvSpPr txBox="1"/>
          <p:nvPr/>
        </p:nvSpPr>
        <p:spPr>
          <a:xfrm>
            <a:off x="5986915" y="433136"/>
            <a:ext cx="5457524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«Беззалоговый»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96123-BCC6-4E2E-8424-34B07206B3A7}"/>
              </a:ext>
            </a:extLst>
          </p:cNvPr>
          <p:cNvSpPr txBox="1"/>
          <p:nvPr/>
        </p:nvSpPr>
        <p:spPr>
          <a:xfrm>
            <a:off x="4620127" y="1220302"/>
            <a:ext cx="7093818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пополнение оборотных средств, оплата текущих расходов, налогов/сборов, выплата заработной платы, транспортные расходы, рефинансирование кредитов выданных на пополнение оборотных средств, иные цели, советующие данному виду микрозайма.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от 50 000 до 1 000 000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поручительство физических и юридических лиц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ключевой ставки Банка России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период функционирования экономики РФ условиях недружественных действий и санкционных ограничений процентная ставка установлена от ½ ключевой ставки Банка России 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5 %.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B3517E-3345-B168-37A9-94AB34A1A4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1" y="9464"/>
            <a:ext cx="1474549" cy="84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55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316157-66A1-40CF-BA6B-1FE9EF6C9867}"/>
              </a:ext>
            </a:extLst>
          </p:cNvPr>
          <p:cNvSpPr txBox="1"/>
          <p:nvPr/>
        </p:nvSpPr>
        <p:spPr>
          <a:xfrm>
            <a:off x="6429676" y="288758"/>
            <a:ext cx="4023360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«Я - самозанятый» (Старт)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95016-7BC8-4FB9-A5DF-FC91642681FB}"/>
              </a:ext>
            </a:extLst>
          </p:cNvPr>
          <p:cNvSpPr txBox="1"/>
          <p:nvPr/>
        </p:nvSpPr>
        <p:spPr>
          <a:xfrm>
            <a:off x="5390146" y="1020278"/>
            <a:ext cx="6801853" cy="535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на пополнение оборотного капитала;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осуществление текущих расходов;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инвестиции в основной капитал, в том числе: приобретение транспортных средств, сроком не старше 5-ти лет с момента изготовления; на первоначальный взнос по лизинговым договорам на приобретение транспортных средств; на приобретение оборудования; на приобретение товаров; на приобретение сырья; на приобретение материалов; на оплату работ  услуг; на приобретение запасных частей; на приобретение горюче-смазочных материалов; на оплату аренды помещения, используемого для осуществления деятельности (не более 25% от суммы микрозайма);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расходы, связанные с предпринимательской деятельностью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36 месяцев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в основной капитал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24 месяцев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оборотного капитала, осуществление текущих расходов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30 000 до 100 000 рублей*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ставка -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деятельности заемщика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1 месяца с момента регистрации в качестве плательщика налога на профессиональный доход.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по выплате основного долга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более 6 месяцев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33DBB-45C5-46DD-9AF5-D55D8DA983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278"/>
            <a:ext cx="5293453" cy="424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8ACFF-D336-A2E6-7CDF-3D7C932C9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467" y="109266"/>
            <a:ext cx="1255093" cy="755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53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316157-66A1-40CF-BA6B-1FE9EF6C9867}"/>
              </a:ext>
            </a:extLst>
          </p:cNvPr>
          <p:cNvSpPr txBox="1"/>
          <p:nvPr/>
        </p:nvSpPr>
        <p:spPr>
          <a:xfrm>
            <a:off x="6429676" y="288758"/>
            <a:ext cx="4023360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«Я - самозанятый» (Развитие)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95016-7BC8-4FB9-A5DF-FC91642681FB}"/>
              </a:ext>
            </a:extLst>
          </p:cNvPr>
          <p:cNvSpPr txBox="1"/>
          <p:nvPr/>
        </p:nvSpPr>
        <p:spPr>
          <a:xfrm>
            <a:off x="5390146" y="1020278"/>
            <a:ext cx="6801853" cy="535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на пополнение оборотного капитала;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осуществление текущих расходов;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инвестиции в основной капитал, в том числе: приобретение транспортных средств, сроком не старше 5-ти лет с момента изготовления; на первоначальный взнос по лизинговым договорам на приобретение транспортных средств; на приобретение оборудования; на приобретение товаров; на приобретение сырья; на приобретение материалов; на оплату работ  услуг; на приобретение запасных частей; на приобретение горюче-смазочных материалов; на оплату аренды помещения, используемого для осуществления деятельности (не более 25% от суммы микрозайма);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расходы, связанные с предпринимательской деятельностью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36 месяцев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в основной капитал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24 месяцев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оборотного капитала, осуществление текущих расходов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50 000 до 1 000 000 рублей*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ставка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деятельности заемщика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3 месяцев с момента регистрации в качестве плательщика налога на профессиональный доход.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по выплате основного долга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более 6 месяцев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33DBB-45C5-46DD-9AF5-D55D8DA983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278"/>
            <a:ext cx="5293453" cy="4248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F3BCA-2839-43C0-8B84-532B4A02CEB3}"/>
              </a:ext>
            </a:extLst>
          </p:cNvPr>
          <p:cNvSpPr txBox="1"/>
          <p:nvPr/>
        </p:nvSpPr>
        <p:spPr>
          <a:xfrm>
            <a:off x="250257" y="5522599"/>
            <a:ext cx="44468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для индивидуальных предпринимателей, применяющих специальный налоговый режим «налог на профессиональный доход» сумма до 1,0 млн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280191-3BEE-E4EB-A385-5F9262B574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067" y="23922"/>
            <a:ext cx="1413589" cy="665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77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316157-66A1-40CF-BA6B-1FE9EF6C9867}"/>
              </a:ext>
            </a:extLst>
          </p:cNvPr>
          <p:cNvSpPr txBox="1"/>
          <p:nvPr/>
        </p:nvSpPr>
        <p:spPr>
          <a:xfrm>
            <a:off x="6429676" y="288758"/>
            <a:ext cx="4023360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«На особых условиях»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95016-7BC8-4FB9-A5DF-FC91642681FB}"/>
              </a:ext>
            </a:extLst>
          </p:cNvPr>
          <p:cNvSpPr txBox="1"/>
          <p:nvPr/>
        </p:nvSpPr>
        <p:spPr>
          <a:xfrm>
            <a:off x="5390146" y="1020278"/>
            <a:ext cx="6801853" cy="536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заемщика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МСП, осуществляющие деятельность не менее 6 месяцев с момента государственной регистрации в сфере строительства, в сфере автомобильного грузового транспорта и оказания услуг по перевозкам.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цели (приобретение, капитальный ремонт, модернизация основных средств);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оборотных средств;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 кредитов, выданных на цели, соответствующие данному виду микрозайма;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иных расходов, соответствующих данному виду микрозайма, связанных с текущей предпринимательской деятельностью.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 -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100 000 до 5 000 000 рублей (до 5,0 млн р. – приоритетные/пострадавшие отрасли; до 3,0 млн. р. – иные субъекты МСП)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ставка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по выплате основного долга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более 6 месяцев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7D9561-6971-6338-9EEE-C7D101E3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15"/>
            <a:ext cx="5218176" cy="22742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3F10EB-3F95-DDBE-700C-F8FCC28258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90" y="60105"/>
            <a:ext cx="1383109" cy="597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69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316157-66A1-40CF-BA6B-1FE9EF6C9867}"/>
              </a:ext>
            </a:extLst>
          </p:cNvPr>
          <p:cNvSpPr txBox="1"/>
          <p:nvPr/>
        </p:nvSpPr>
        <p:spPr>
          <a:xfrm>
            <a:off x="6429676" y="288758"/>
            <a:ext cx="4023360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«Свой клиент»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95016-7BC8-4FB9-A5DF-FC91642681FB}"/>
              </a:ext>
            </a:extLst>
          </p:cNvPr>
          <p:cNvSpPr txBox="1"/>
          <p:nvPr/>
        </p:nvSpPr>
        <p:spPr>
          <a:xfrm>
            <a:off x="5390146" y="1020278"/>
            <a:ext cx="6801853" cy="5047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заемщика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МСП, осуществляющие деятельность не менее 6 месяцев с момента государственной регистрации,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имеющие погашенный или действующий </a:t>
            </a: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 месяцев </a:t>
            </a:r>
            <a:r>
              <a:rPr lang="ru-RU" sz="1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</a:t>
            </a:r>
            <a:r>
              <a:rPr 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АНО «МКК Магаданской области» при условии, что по действующему займу предоставлен отчет о целевом использовании денежных средств.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цели (приобретение, капитальный ремонт, модернизация основных средств);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оборотных средств;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 кредитов, выданных на цели, соответствующие данному виду микрозайма;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иных расходов, соответствующих данному виду микрозайма, связанных с текущей предпринимательской деятельностью.</a:t>
            </a:r>
          </a:p>
          <a:p>
            <a:pPr marL="171450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100 000 до 5 000 000 рублей (до 5,0 млн р. – приоритетные/пострадавшие отрасли; до 3,0 млн. р. – иные субъекты МСП)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ставка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по выплате основного долга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более 6 месяцев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Упрощенный </a:t>
            </a:r>
            <a:r>
              <a:rPr 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документов!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883A3B-A367-E993-3D58-DBFC404D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5" y="1370098"/>
            <a:ext cx="4439221" cy="32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E50E1C-BB28-A752-9227-6CD5E96150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1" y="1"/>
            <a:ext cx="981456" cy="60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1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1796B7-6326-456D-A0EE-E2A6D032AC49}"/>
              </a:ext>
            </a:extLst>
          </p:cNvPr>
          <p:cNvSpPr txBox="1"/>
          <p:nvPr/>
        </p:nvSpPr>
        <p:spPr>
          <a:xfrm>
            <a:off x="4591250" y="192506"/>
            <a:ext cx="4552749" cy="123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Организации: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6CF10E-D09C-41E3-BC9D-C369236433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73617" cy="21656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0F03FD-B21E-4853-A4A0-CF1B3618BEDF}"/>
              </a:ext>
            </a:extLst>
          </p:cNvPr>
          <p:cNvSpPr txBox="1"/>
          <p:nvPr/>
        </p:nvSpPr>
        <p:spPr>
          <a:xfrm>
            <a:off x="4591250" y="1654203"/>
            <a:ext cx="8065970" cy="396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Фактический адрес Организации: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685000 г. Магадан, пр-т Карла Маркса, д. 60А, Центр «Мой Бизнес»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работы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 – четверг: с 9:00 до 17:15,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пятница: с 9:00 до 17:00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перерыв: с 13:00 до 14:00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Выходные дни: суббота, воскресенье</a:t>
            </a:r>
          </a:p>
          <a:p>
            <a:pPr indent="26987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64EED-EE5D-4AE7-8671-62A0C5032DFB}"/>
              </a:ext>
            </a:extLst>
          </p:cNvPr>
          <p:cNvSpPr txBox="1"/>
          <p:nvPr/>
        </p:nvSpPr>
        <p:spPr>
          <a:xfrm>
            <a:off x="413245" y="3788626"/>
            <a:ext cx="3696101" cy="26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сайта: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mkkmagadan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фондмагадан.рф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8 (4132) 617050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mkk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8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zaem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8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mgd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mkk_magadan@mail.ru</a:t>
            </a:r>
            <a:endParaRPr lang="en-US" sz="1800" b="1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Микрозаймы для бизнеса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28" name="Picture 4" descr="С 16 августа по 3 сентября работает горячая линия | Администрация  Советского района города Челябинска">
            <a:extLst>
              <a:ext uri="{FF2B5EF4-FFF2-40B4-BE49-F238E27FC236}">
                <a16:creationId xmlns:a16="http://schemas.microsoft.com/office/drawing/2014/main" id="{8DE0A66B-408F-7052-9AB6-4E7F780A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" y="4597178"/>
            <a:ext cx="42672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p Store: Telegram">
            <a:extLst>
              <a:ext uri="{FF2B5EF4-FFF2-40B4-BE49-F238E27FC236}">
                <a16:creationId xmlns:a16="http://schemas.microsoft.com/office/drawing/2014/main" id="{8EE8E140-D141-3EC9-6B34-B1B24F7FD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" y="5756529"/>
            <a:ext cx="774337" cy="4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664F0-A5EB-6EC4-90C8-BF3AEC394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2402" y="0"/>
            <a:ext cx="1579598" cy="11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DD0B3-1D2C-45A5-BAD3-E0100E4DC310}"/>
              </a:ext>
            </a:extLst>
          </p:cNvPr>
          <p:cNvSpPr txBox="1"/>
          <p:nvPr/>
        </p:nvSpPr>
        <p:spPr>
          <a:xfrm>
            <a:off x="2993457" y="163275"/>
            <a:ext cx="6689558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финансирования бизнеса в АНО «МКК Магаданской области»: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FA12BE-244C-4A28-B9E1-56551B6D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640"/>
            <a:ext cx="3778781" cy="289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788AD-28A8-4E89-A75D-3891155D57C2}"/>
              </a:ext>
            </a:extLst>
          </p:cNvPr>
          <p:cNvSpPr txBox="1"/>
          <p:nvPr/>
        </p:nvSpPr>
        <p:spPr>
          <a:xfrm>
            <a:off x="3778781" y="1074328"/>
            <a:ext cx="7757962" cy="39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процентной ставки по микрозаймам зависит от вида микрозайма, категории Заемщика и определяется из расчета ключевой ставки Банка России;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функционирования экономики Российской Федерации в условиях недружественных действий и санкционных ограничений, размер процентной ставки составляет: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2003A0B-4133-A5F4-216A-497A5A47D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46483"/>
              </p:ext>
            </p:extLst>
          </p:nvPr>
        </p:nvGraphicFramePr>
        <p:xfrm>
          <a:off x="3988816" y="3005666"/>
          <a:ext cx="8128000" cy="3815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209760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81949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субъектов МСП, осуществляющих деятельность в сфере социального предпринимательства;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½ ключевой ставки Банка России (3,75%)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78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субъектов МСП, осуществляющих деятельность в приоритетных категориях субъектов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 ключевая ставка Банка России (7,5%)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25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субъектов МСП, осуществляющих деятельность в иных сферах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4375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субъектов, осуществляющих деятельность в сфере строительства, в сфере автомобильного грузового транспорта и оказания услуг по перевозкам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8495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физических лиц, в том числе индивидуальных предпринимателей, применяющих специальный налоговый режим «Налог на профессиональный доход»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5931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субъектов, имеющих погашенный или действующий не менее 6 месяцев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микрозайм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АНО «МКК Магаданской области» при условии, что по действующему займу предоставлен отчет о целевом использовании денежных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6057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субъектов, период деятельности которых от 0 месяцев, но не боле 12 месяцев с момента государственной регистрации («Начинающие»)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9512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69238-DF0E-05AF-CD41-A8EF34E47B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843" y="0"/>
            <a:ext cx="1005157" cy="60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73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DD0B3-1D2C-45A5-BAD3-E0100E4DC310}"/>
              </a:ext>
            </a:extLst>
          </p:cNvPr>
          <p:cNvSpPr txBox="1"/>
          <p:nvPr/>
        </p:nvSpPr>
        <p:spPr>
          <a:xfrm>
            <a:off x="4346769" y="301452"/>
            <a:ext cx="6689558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финансирования бизнеса в АНО «МКК Магаданской области»: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FA12BE-244C-4A28-B9E1-56551B6D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640"/>
            <a:ext cx="3778781" cy="289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788AD-28A8-4E89-A75D-3891155D57C2}"/>
              </a:ext>
            </a:extLst>
          </p:cNvPr>
          <p:cNvSpPr txBox="1"/>
          <p:nvPr/>
        </p:nvSpPr>
        <p:spPr>
          <a:xfrm>
            <a:off x="4229885" y="2189896"/>
            <a:ext cx="7757962" cy="27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отсрочки платежа по основному долгу на срок до 6 месяцев.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комиссий по микрозайму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Оперативное принятие решения по микрозайму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запрета на досрочное погашение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317581-4771-146E-8FE6-E4F653D597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1" y="0"/>
            <a:ext cx="1474549" cy="749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37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4F6C0-2230-4A93-9FAF-EFA50BC37713}"/>
              </a:ext>
            </a:extLst>
          </p:cNvPr>
          <p:cNvSpPr txBox="1"/>
          <p:nvPr/>
        </p:nvSpPr>
        <p:spPr>
          <a:xfrm>
            <a:off x="4696880" y="1359901"/>
            <a:ext cx="6766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Размер микрозаймов до 5 миллионов рублей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Возвратная и возмездная основа предоставления микрозаймов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рок до 36 месяцев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Микрозаймы носят исключительно целевой характер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80684F-7736-49BB-AE15-C8B503A9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8" y="688699"/>
            <a:ext cx="4645842" cy="35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C6917-B1FD-EDCC-EC18-629A258911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28" y="0"/>
            <a:ext cx="1304545" cy="1078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51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97487-B890-482C-BA3D-DBEAB1F6B6EE}"/>
              </a:ext>
            </a:extLst>
          </p:cNvPr>
          <p:cNvSpPr txBox="1"/>
          <p:nvPr/>
        </p:nvSpPr>
        <p:spPr>
          <a:xfrm>
            <a:off x="5249001" y="1005912"/>
            <a:ext cx="5544151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Микрозаймы предоставляются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988646-DE4E-4DF8-8BAF-262A2924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656"/>
            <a:ext cx="4645842" cy="35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0570BA-9A80-42FF-AF53-BEA991C5DF13}"/>
              </a:ext>
            </a:extLst>
          </p:cNvPr>
          <p:cNvSpPr txBox="1"/>
          <p:nvPr/>
        </p:nvSpPr>
        <p:spPr>
          <a:xfrm>
            <a:off x="4578465" y="1554095"/>
            <a:ext cx="6817846" cy="374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инвестиционных проектов, в том числе стартапов, расширения и модернизации действующего производства;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пополнение оборотных средств, в том числе на уплату налогов, выплату заработной платы, закупку товаров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государственных и муниципальных контрактов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рефинансирование кредитов, полученных в иных кредитных организациях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8D1D5-CDB9-C55C-1747-750BEE4292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59" y="0"/>
            <a:ext cx="1730581" cy="100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47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2F309CB-7AAA-4DDF-AB34-29A766BD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404"/>
            <a:ext cx="5057955" cy="38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D3C084-9F5F-457F-B528-DEABAD1E79F9}"/>
              </a:ext>
            </a:extLst>
          </p:cNvPr>
          <p:cNvSpPr txBox="1"/>
          <p:nvPr/>
        </p:nvSpPr>
        <p:spPr>
          <a:xfrm>
            <a:off x="6096000" y="1068404"/>
            <a:ext cx="591953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Основные</a:t>
            </a:r>
            <a:r>
              <a:rPr lang="ru-RU" dirty="0"/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требования</a:t>
            </a:r>
            <a:r>
              <a:rPr lang="ru-RU" sz="2400" dirty="0"/>
              <a:t> к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заемщику</a:t>
            </a:r>
            <a:r>
              <a:rPr lang="ru-RU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149BD-D4A8-4471-85AF-73B9399501F4}"/>
              </a:ext>
            </a:extLst>
          </p:cNvPr>
          <p:cNvSpPr txBox="1"/>
          <p:nvPr/>
        </p:nvSpPr>
        <p:spPr>
          <a:xfrm>
            <a:off x="5057955" y="1842596"/>
            <a:ext cx="7134046" cy="425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статуса субъекта МСП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инфраструктуры поддержки либо физического лица, зарегистрированного в качестве налогоплательщика налога на профессиональный доход;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производства по делу о банкротстве;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наличие статуса налогового резидента РФ;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положительная кредитная история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задолженности перед работниками по заработной плате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задолженности перед бюджетной системой РФ, превышающей 50 тыс. рублей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отдельных видов деятельности, указаны в частях 3 и 4 статьи 14 Федерального закона № 209-ФЗ от 24.07.2007 г. «О развитии малого и среднего предпринимательства в Российской Федерации»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DDEA5-3FE5-1F98-14E1-1D3CAD6650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99" y="-2400"/>
            <a:ext cx="1700101" cy="94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0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3703D-42D7-41CF-B797-A6F490765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62"/>
            <a:ext cx="3636546" cy="2383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F1F33F-D7D2-4B42-9C8E-EC2D909E48C8}"/>
              </a:ext>
            </a:extLst>
          </p:cNvPr>
          <p:cNvSpPr txBox="1"/>
          <p:nvPr/>
        </p:nvSpPr>
        <p:spPr>
          <a:xfrm>
            <a:off x="4379495" y="259882"/>
            <a:ext cx="6756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Займы предоставляются под обеспечение: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ликвидное залоговое имущество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поручительство физического лица/ИП/юридического лица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НО «Магаданский региональный фонд содействия развитию предпринимательства»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и/или муниципальная гарантия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7B0D6-0AF5-4924-945B-D12242859791}"/>
              </a:ext>
            </a:extLst>
          </p:cNvPr>
          <p:cNvSpPr txBox="1"/>
          <p:nvPr/>
        </p:nvSpPr>
        <p:spPr>
          <a:xfrm>
            <a:off x="86627" y="2666521"/>
            <a:ext cx="9971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начинающих субъектов МСП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суммы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500 000 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 может быть предоставлен без обеспечения;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начинающих Самозанятых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 месяца с момента регистрации) при получении суммы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100 000 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 может быть предоставлен без обеспечения;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менее 3 месяцев с момента регистрации)  при получении суммы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200 000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займ может быть предоставлен под поручительство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лица/ИП/юридического лица;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микрозайма под поручительство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лица/ИП/юридического лица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более 1 000 000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BDD9CF-FF8F-F8CD-1C29-45818F6E12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758" y="0"/>
            <a:ext cx="1388242" cy="104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06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D10B1-BD35-4D07-8569-EA733F1D1B00}"/>
              </a:ext>
            </a:extLst>
          </p:cNvPr>
          <p:cNvSpPr txBox="1"/>
          <p:nvPr/>
        </p:nvSpPr>
        <p:spPr>
          <a:xfrm>
            <a:off x="5586182" y="726057"/>
            <a:ext cx="524576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 «Начни свое дело»*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264C1-550B-4408-9735-C4FAB0FCF8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267"/>
            <a:ext cx="5342020" cy="3861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2556D-4AAE-48F6-BD90-EC955871678B}"/>
              </a:ext>
            </a:extLst>
          </p:cNvPr>
          <p:cNvSpPr txBox="1"/>
          <p:nvPr/>
        </p:nvSpPr>
        <p:spPr>
          <a:xfrm>
            <a:off x="5390789" y="1355507"/>
            <a:ext cx="6651057" cy="454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приобретение основных средств, пополнение оборотных средств, иные расходы, связанные с предпринимательской деятельностью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года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50 000 до 1 000 000 млн. рублей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ключевой ставки Банка России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*Период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 0 месяцев, но не&gt; 12 месяцев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период функционирования экономики РФ условиях недружественных действий и санкционных ограничений процентная ставка установлена от ½ ключевой ставки Банка России 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5 %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1D046-F8E9-3338-F7E3-FC33FCB9D3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131" y="0"/>
            <a:ext cx="1687909" cy="956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69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C4B2F1-81E7-4E54-BA63-79C1316383B4}"/>
              </a:ext>
            </a:extLst>
          </p:cNvPr>
          <p:cNvSpPr txBox="1"/>
          <p:nvPr/>
        </p:nvSpPr>
        <p:spPr>
          <a:xfrm>
            <a:off x="4236440" y="621616"/>
            <a:ext cx="609760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DDE2E4-ECD5-4772-85F5-949746EF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8900"/>
            <a:ext cx="3708400" cy="1694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2DE50-FA64-403C-ABCB-5DAE59A7066E}"/>
              </a:ext>
            </a:extLst>
          </p:cNvPr>
          <p:cNvSpPr txBox="1"/>
          <p:nvPr/>
        </p:nvSpPr>
        <p:spPr>
          <a:xfrm>
            <a:off x="3708400" y="1358900"/>
            <a:ext cx="8195577" cy="47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Целевое использование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инвестиционные цели, рефинансирование кредитов, выданных на инвестиционные цели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 300 000 до 5 000 000 рублей (до 5,0 млн р. – приоритетные/пострадавшие отрасли; до 3,0 млн. р. – иные субъекты МСП)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ставка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ключевой ставки Банка России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деятельности заемщика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12 месяцев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в период функционирования экономики РФ условиях недружественных действий и санкционных ограничений процентная ставка установлена от ½ ключевой ставки Банка России  до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8,5 %.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2D61F4-D1F4-BBD9-F078-D82106700C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75" y="-58558"/>
            <a:ext cx="1450165" cy="99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020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1977</Words>
  <Application>Microsoft Office PowerPoint</Application>
  <PresentationFormat>Широкоэкранный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Дубовая</cp:lastModifiedBy>
  <cp:revision>23</cp:revision>
  <cp:lastPrinted>2022-10-17T02:00:10Z</cp:lastPrinted>
  <dcterms:created xsi:type="dcterms:W3CDTF">2021-04-22T05:13:01Z</dcterms:created>
  <dcterms:modified xsi:type="dcterms:W3CDTF">2022-10-17T02:03:30Z</dcterms:modified>
</cp:coreProperties>
</file>